
<file path=[Content_Types].xml><?xml version="1.0" encoding="utf-8"?>
<Types xmlns="http://schemas.openxmlformats.org/package/2006/content-types">
  <Default Extension="bin" ContentType="application/vnd.openxmlformats-officedocument.oleObject"/>
  <Default Extension="doc" ContentType="application/msword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98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9" r:id="rId23"/>
    <p:sldId id="280" r:id="rId24"/>
    <p:sldId id="281" r:id="rId25"/>
    <p:sldId id="376" r:id="rId26"/>
    <p:sldId id="283" r:id="rId27"/>
    <p:sldId id="509" r:id="rId28"/>
    <p:sldId id="284" r:id="rId29"/>
    <p:sldId id="286" r:id="rId30"/>
    <p:sldId id="377" r:id="rId31"/>
    <p:sldId id="289" r:id="rId32"/>
    <p:sldId id="290" r:id="rId33"/>
    <p:sldId id="291" r:id="rId34"/>
    <p:sldId id="379" r:id="rId35"/>
    <p:sldId id="293" r:id="rId36"/>
    <p:sldId id="294" r:id="rId37"/>
    <p:sldId id="295" r:id="rId38"/>
    <p:sldId id="296" r:id="rId39"/>
    <p:sldId id="298" r:id="rId40"/>
    <p:sldId id="380" r:id="rId41"/>
    <p:sldId id="301" r:id="rId42"/>
    <p:sldId id="302" r:id="rId43"/>
    <p:sldId id="303" r:id="rId44"/>
    <p:sldId id="304" r:id="rId45"/>
    <p:sldId id="381" r:id="rId46"/>
    <p:sldId id="306" r:id="rId47"/>
    <p:sldId id="307" r:id="rId48"/>
    <p:sldId id="308" r:id="rId49"/>
    <p:sldId id="382" r:id="rId50"/>
    <p:sldId id="311" r:id="rId51"/>
    <p:sldId id="312" r:id="rId52"/>
    <p:sldId id="313" r:id="rId53"/>
    <p:sldId id="513" r:id="rId54"/>
    <p:sldId id="479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33" r:id="rId67"/>
    <p:sldId id="338" r:id="rId68"/>
    <p:sldId id="336" r:id="rId69"/>
    <p:sldId id="337" r:id="rId70"/>
    <p:sldId id="516" r:id="rId71"/>
    <p:sldId id="340" r:id="rId72"/>
    <p:sldId id="341" r:id="rId73"/>
    <p:sldId id="342" r:id="rId74"/>
    <p:sldId id="343" r:id="rId75"/>
    <p:sldId id="344" r:id="rId76"/>
    <p:sldId id="345" r:id="rId77"/>
    <p:sldId id="347" r:id="rId78"/>
    <p:sldId id="348" r:id="rId79"/>
    <p:sldId id="349" r:id="rId80"/>
    <p:sldId id="350" r:id="rId81"/>
    <p:sldId id="351" r:id="rId82"/>
    <p:sldId id="352" r:id="rId83"/>
    <p:sldId id="514" r:id="rId84"/>
    <p:sldId id="355" r:id="rId85"/>
    <p:sldId id="505" r:id="rId86"/>
    <p:sldId id="519" r:id="rId87"/>
    <p:sldId id="501" r:id="rId88"/>
    <p:sldId id="504" r:id="rId89"/>
    <p:sldId id="358" r:id="rId90"/>
    <p:sldId id="359" r:id="rId91"/>
    <p:sldId id="360" r:id="rId92"/>
    <p:sldId id="517" r:id="rId93"/>
    <p:sldId id="362" r:id="rId94"/>
    <p:sldId id="518" r:id="rId95"/>
    <p:sldId id="367" r:id="rId96"/>
    <p:sldId id="373" r:id="rId9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2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94" y="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8.png"/><Relationship Id="rId7" Type="http://schemas.openxmlformats.org/officeDocument/2006/relationships/image" Target="../media/image75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68.png"/><Relationship Id="rId7" Type="http://schemas.openxmlformats.org/officeDocument/2006/relationships/image" Target="../media/image75.pn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690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130669"/>
        <a:ext cx="1800000" cy="1530000"/>
      </dsp:txXfrm>
    </dsp:sp>
    <dsp:sp modelId="{7CE4A611-85AF-4F7C-BFFD-184C803890B0}">
      <dsp:nvSpPr>
        <dsp:cNvPr id="0" name=""/>
        <dsp:cNvSpPr/>
      </dsp:nvSpPr>
      <dsp:spPr>
        <a:xfrm>
          <a:off x="2671307" y="690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130669"/>
        <a:ext cx="1800000" cy="1530000"/>
      </dsp:txXfrm>
    </dsp:sp>
    <dsp:sp modelId="{3BF22975-DC3E-450E-854F-9297E186BD3F}">
      <dsp:nvSpPr>
        <dsp:cNvPr id="0" name=""/>
        <dsp:cNvSpPr/>
      </dsp:nvSpPr>
      <dsp:spPr>
        <a:xfrm>
          <a:off x="4786307" y="690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130669"/>
        <a:ext cx="1800000" cy="1530000"/>
      </dsp:txXfrm>
    </dsp:sp>
    <dsp:sp modelId="{03CD53EF-6217-4110-ACFF-5B7DFF2BA33D}">
      <dsp:nvSpPr>
        <dsp:cNvPr id="0" name=""/>
        <dsp:cNvSpPr/>
      </dsp:nvSpPr>
      <dsp:spPr>
        <a:xfrm>
          <a:off x="6901307" y="690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130669"/>
        <a:ext cx="1800000" cy="153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03865"/>
          <a:ext cx="3685337" cy="74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Univariate feature importance score</a:t>
          </a:r>
        </a:p>
      </dsp:txBody>
      <dsp:txXfrm>
        <a:off x="38" y="103865"/>
        <a:ext cx="3685337" cy="744400"/>
      </dsp:txXfrm>
    </dsp:sp>
    <dsp:sp modelId="{47288B3E-2BEE-4007-A0EB-462800906E74}">
      <dsp:nvSpPr>
        <dsp:cNvPr id="0" name=""/>
        <dsp:cNvSpPr/>
      </dsp:nvSpPr>
      <dsp:spPr>
        <a:xfrm>
          <a:off x="38" y="848266"/>
          <a:ext cx="3685337" cy="2918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Measures how related each feature is to the class variable.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E.g., chi-squared statistic, information gain.</a:t>
          </a:r>
        </a:p>
      </dsp:txBody>
      <dsp:txXfrm>
        <a:off x="38" y="848266"/>
        <a:ext cx="3685337" cy="2918278"/>
      </dsp:txXfrm>
    </dsp:sp>
    <dsp:sp modelId="{CE8DD8A2-5534-4D82-B191-A494961FE508}">
      <dsp:nvSpPr>
        <dsp:cNvPr id="0" name=""/>
        <dsp:cNvSpPr/>
      </dsp:nvSpPr>
      <dsp:spPr>
        <a:xfrm>
          <a:off x="4201323" y="103865"/>
          <a:ext cx="3685337" cy="74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 subset selection</a:t>
          </a:r>
        </a:p>
      </dsp:txBody>
      <dsp:txXfrm>
        <a:off x="4201323" y="103865"/>
        <a:ext cx="3685337" cy="744400"/>
      </dsp:txXfrm>
    </dsp:sp>
    <dsp:sp modelId="{D84DE624-3359-4CE6-8859-01433C93627E}">
      <dsp:nvSpPr>
        <dsp:cNvPr id="0" name=""/>
        <dsp:cNvSpPr/>
      </dsp:nvSpPr>
      <dsp:spPr>
        <a:xfrm>
          <a:off x="4201323" y="848266"/>
          <a:ext cx="3685337" cy="2918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Tries to find the best set of features.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Often uses a black box approach where different subsets are evaluated using a greedy search strategy.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E.g.: Stepwise backward selection tries to remove one feature at a time.</a:t>
          </a:r>
        </a:p>
      </dsp:txBody>
      <dsp:txXfrm>
        <a:off x="4201323" y="848266"/>
        <a:ext cx="3685337" cy="291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692B-0687-3568-20FF-0FCC9C0B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EAA6-A736-67ED-D63B-AD0AFB4AB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F330E-21C7-A86B-FDE0-AD43E4C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D046-E724-404A-A853-D5B053A9B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4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8.emf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oleObject" Target="../embeddings/oleObject18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7.emf"/><Relationship Id="rId20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15" Type="http://schemas.openxmlformats.org/officeDocument/2006/relationships/oleObject" Target="../embeddings/oleObject17.bin"/><Relationship Id="rId19" Type="http://schemas.openxmlformats.org/officeDocument/2006/relationships/oleObject" Target="../embeddings/oleObject19.bin"/><Relationship Id="rId1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0.wmf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3_Document.doc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oleObject" Target="../embeddings/Microsoft_Word_97_-_2003_Document1.doc"/><Relationship Id="rId4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image" Target="../media/image440.png"/><Relationship Id="rId7" Type="http://schemas.openxmlformats.org/officeDocument/2006/relationships/oleObject" Target="../embeddings/oleObject24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7.png"/><Relationship Id="rId4" Type="http://schemas.openxmlformats.org/officeDocument/2006/relationships/oleObject" Target="../embeddings/oleObject23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0.wmf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55.emf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image" Target="../media/image87.png"/><Relationship Id="rId7" Type="http://schemas.openxmlformats.org/officeDocument/2006/relationships/image" Target="../media/image89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97.png"/><Relationship Id="rId5" Type="http://schemas.openxmlformats.org/officeDocument/2006/relationships/image" Target="../media/image88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29.bin"/><Relationship Id="rId9" Type="http://schemas.openxmlformats.org/officeDocument/2006/relationships/image" Target="../media/image90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91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2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879" y="1561152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All algorithms use a simple, greedy  top-down splitting strategy!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973F1-2363-F9F2-7E59-A0738CD44B07}"/>
              </a:ext>
            </a:extLst>
          </p:cNvPr>
          <p:cNvGrpSpPr/>
          <p:nvPr/>
        </p:nvGrpSpPr>
        <p:grpSpPr>
          <a:xfrm>
            <a:off x="404813" y="1527175"/>
            <a:ext cx="4629150" cy="3760788"/>
            <a:chOff x="404813" y="1527175"/>
            <a:chExt cx="4629150" cy="3760788"/>
          </a:xfrm>
        </p:grpSpPr>
        <p:sp>
          <p:nvSpPr>
            <p:cNvPr id="27650" name="Line 2">
              <a:extLst>
                <a:ext uri="{FF2B5EF4-FFF2-40B4-BE49-F238E27FC236}">
                  <a16:creationId xmlns:a16="http://schemas.microsoft.com/office/drawing/2014/main" id="{E9C1D245-C65B-4D0A-A2A9-0FBABA65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3625" y="4740275"/>
              <a:ext cx="3965575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1" name="Line 3">
              <a:extLst>
                <a:ext uri="{FF2B5EF4-FFF2-40B4-BE49-F238E27FC236}">
                  <a16:creationId xmlns:a16="http://schemas.microsoft.com/office/drawing/2014/main" id="{C44A92DC-5223-4B78-AB2D-17F4ADE92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625" y="1812925"/>
              <a:ext cx="1588" cy="2928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Text Box 4">
              <a:extLst>
                <a:ext uri="{FF2B5EF4-FFF2-40B4-BE49-F238E27FC236}">
                  <a16:creationId xmlns:a16="http://schemas.microsoft.com/office/drawing/2014/main" id="{9BEA8007-D234-4FEC-A8C4-F2FAA4611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4799013"/>
              <a:ext cx="4857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x1</a:t>
              </a: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75104998-EDFE-4836-A291-C40862B66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75" y="1527175"/>
              <a:ext cx="4857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x2</a:t>
              </a:r>
            </a:p>
          </p:txBody>
        </p:sp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984B851B-9338-472A-BDC4-EC6605267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3550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819892C6-7E8C-4191-AEAF-64CB220A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32829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A0228719-0ABC-44F5-A647-74142D0C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525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E7FEE8A1-C7A1-4EB0-A30F-CEC156A80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8" name="Text Box 10">
              <a:extLst>
                <a:ext uri="{FF2B5EF4-FFF2-40B4-BE49-F238E27FC236}">
                  <a16:creationId xmlns:a16="http://schemas.microsoft.com/office/drawing/2014/main" id="{10DA16CA-4C68-439E-8F3A-B32740FF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6075" y="39306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23F3847C-642D-42E0-AB74-932C29808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3775" y="389572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BF9CE411-87F3-4D07-8FE9-2D242C4C7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700" y="25638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00242196-55BD-4E6E-92D3-53DD1A8A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5713" y="357187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EA3BFACD-0567-4FBA-A6D4-1BB2743FC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729B0CDF-8A82-4D4B-9E42-2EE42A32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88" y="3041650"/>
              <a:ext cx="322262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EF467B58-58A9-45A2-80B9-76E79C920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913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15C46F4F-6B76-4ABD-A86F-E4182F3C8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2588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539D571F-8545-4495-955E-192598A72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293370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0347289A-3974-4A2F-9C5D-A9DBB2A62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800" y="2249488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C45F80BC-646E-476F-A5F6-B005F707C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438" y="199866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E264D7F5-DBAF-41E5-9B79-FB459AFE1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7400" y="239395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7FA6CE66-C56D-4C66-AA7A-0083BA6C5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3186113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11909A8C-96C6-4443-BE18-5FE580D81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500" y="4832350"/>
              <a:ext cx="3333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0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77FB6847-9A81-4FF9-B933-AADFBB128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3" y="3424238"/>
              <a:ext cx="5619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2.5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C09992-831D-94F8-8B89-D6E498E486CB}"/>
              </a:ext>
            </a:extLst>
          </p:cNvPr>
          <p:cNvGrpSpPr/>
          <p:nvPr/>
        </p:nvGrpSpPr>
        <p:grpSpPr>
          <a:xfrm>
            <a:off x="969963" y="1689100"/>
            <a:ext cx="7037387" cy="1971675"/>
            <a:chOff x="969963" y="1689100"/>
            <a:chExt cx="7037387" cy="1971675"/>
          </a:xfrm>
        </p:grpSpPr>
        <p:sp>
          <p:nvSpPr>
            <p:cNvPr id="27671" name="Line 23">
              <a:extLst>
                <a:ext uri="{FF2B5EF4-FFF2-40B4-BE49-F238E27FC236}">
                  <a16:creationId xmlns:a16="http://schemas.microsoft.com/office/drawing/2014/main" id="{B004F1FB-0667-4E61-92E7-13E779A02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963" y="3659188"/>
              <a:ext cx="3932237" cy="1587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29E22F-08C0-252F-EA77-DF2D941A4428}"/>
                </a:ext>
              </a:extLst>
            </p:cNvPr>
            <p:cNvGrpSpPr/>
            <p:nvPr/>
          </p:nvGrpSpPr>
          <p:grpSpPr>
            <a:xfrm>
              <a:off x="4968875" y="1689100"/>
              <a:ext cx="3038475" cy="1757363"/>
              <a:chOff x="4968875" y="1689100"/>
              <a:chExt cx="3038475" cy="1757363"/>
            </a:xfrm>
          </p:grpSpPr>
          <p:sp>
            <p:nvSpPr>
              <p:cNvPr id="27674" name="Oval 26">
                <a:extLst>
                  <a:ext uri="{FF2B5EF4-FFF2-40B4-BE49-F238E27FC236}">
                    <a16:creationId xmlns:a16="http://schemas.microsoft.com/office/drawing/2014/main" id="{9F866140-5EA6-4690-ADB3-8C655C005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4363" y="1689100"/>
                <a:ext cx="1571625" cy="54927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dirty="0"/>
                  <a:t>X2 &lt; 2.5</a:t>
                </a:r>
              </a:p>
            </p:txBody>
          </p:sp>
          <p:sp>
            <p:nvSpPr>
              <p:cNvPr id="27675" name="Rectangle 27">
                <a:extLst>
                  <a:ext uri="{FF2B5EF4-FFF2-40B4-BE49-F238E27FC236}">
                    <a16:creationId xmlns:a16="http://schemas.microsoft.com/office/drawing/2014/main" id="{57CD4233-B5CF-488A-AF1F-C0B4C004D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875" y="2828925"/>
                <a:ext cx="1327150" cy="61753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b="1" dirty="0">
                    <a:solidFill>
                      <a:srgbClr val="6666FF"/>
                    </a:solidFill>
                  </a:rPr>
                  <a:t>Blue circle</a:t>
                </a:r>
              </a:p>
            </p:txBody>
          </p:sp>
          <p:cxnSp>
            <p:nvCxnSpPr>
              <p:cNvPr id="27676" name="AutoShape 28">
                <a:extLst>
                  <a:ext uri="{FF2B5EF4-FFF2-40B4-BE49-F238E27FC236}">
                    <a16:creationId xmlns:a16="http://schemas.microsoft.com/office/drawing/2014/main" id="{1C9A2C09-96C4-4265-9213-E1ADC52812AA}"/>
                  </a:ext>
                </a:extLst>
              </p:cNvPr>
              <p:cNvCxnSpPr>
                <a:cxnSpLocks noChangeShapeType="1"/>
                <a:stCxn id="27674" idx="4"/>
                <a:endCxn id="27675" idx="0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77" name="AutoShape 29">
                <a:extLst>
                  <a:ext uri="{FF2B5EF4-FFF2-40B4-BE49-F238E27FC236}">
                    <a16:creationId xmlns:a16="http://schemas.microsoft.com/office/drawing/2014/main" id="{4B6605BB-CC7C-45B9-A693-F5D0164828E3}"/>
                  </a:ext>
                </a:extLst>
              </p:cNvPr>
              <p:cNvCxnSpPr>
                <a:cxnSpLocks noChangeShapeType="1"/>
                <a:stCxn id="27674" idx="4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678" name="Rectangle 30">
                <a:extLst>
                  <a:ext uri="{FF2B5EF4-FFF2-40B4-BE49-F238E27FC236}">
                    <a16:creationId xmlns:a16="http://schemas.microsoft.com/office/drawing/2014/main" id="{F0E03F7D-5022-456D-AA05-9849C3FA8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200" y="2817813"/>
                <a:ext cx="1327150" cy="61753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/>
                  <a:t>Mixed</a:t>
                </a:r>
              </a:p>
            </p:txBody>
          </p:sp>
          <p:cxnSp>
            <p:nvCxnSpPr>
              <p:cNvPr id="34" name="AutoShape 28">
                <a:extLst>
                  <a:ext uri="{FF2B5EF4-FFF2-40B4-BE49-F238E27FC236}">
                    <a16:creationId xmlns:a16="http://schemas.microsoft.com/office/drawing/2014/main" id="{E3380013-89C2-457A-B936-63CAB9887C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29">
                <a:extLst>
                  <a:ext uri="{FF2B5EF4-FFF2-40B4-BE49-F238E27FC236}">
                    <a16:creationId xmlns:a16="http://schemas.microsoft.com/office/drawing/2014/main" id="{4DEC0F8C-0462-4DC5-A498-B7EF0B6ACF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A3A55A-B265-4FD9-802F-7B0D2585B638}"/>
                  </a:ext>
                </a:extLst>
              </p:cNvPr>
              <p:cNvSpPr txBox="1"/>
              <p:nvPr/>
            </p:nvSpPr>
            <p:spPr>
              <a:xfrm>
                <a:off x="5225256" y="2223739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Yes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ED5CF-6493-4D8E-9AFC-203F9FB20C1B}"/>
                  </a:ext>
                </a:extLst>
              </p:cNvPr>
              <p:cNvSpPr txBox="1"/>
              <p:nvPr/>
            </p:nvSpPr>
            <p:spPr>
              <a:xfrm>
                <a:off x="7014368" y="2269020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mixed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6" y="5864137"/>
            <a:ext cx="70878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0E3286-B340-103E-1A48-D915258A5500}"/>
              </a:ext>
            </a:extLst>
          </p:cNvPr>
          <p:cNvGrpSpPr/>
          <p:nvPr/>
        </p:nvGrpSpPr>
        <p:grpSpPr>
          <a:xfrm>
            <a:off x="1144588" y="3076446"/>
            <a:ext cx="2819400" cy="1983600"/>
            <a:chOff x="1144588" y="3076446"/>
            <a:chExt cx="2819400" cy="1983600"/>
          </a:xfrm>
        </p:grpSpPr>
        <p:sp>
          <p:nvSpPr>
            <p:cNvPr id="38915" name="Text Box 3">
              <a:extLst>
                <a:ext uri="{FF2B5EF4-FFF2-40B4-BE49-F238E27FC236}">
                  <a16:creationId xmlns:a16="http://schemas.microsoft.com/office/drawing/2014/main" id="{DA00AC2B-205B-4C67-B9AB-D2C57E6E9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Non-homogeneous,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High degree of impurity</a:t>
              </a:r>
            </a:p>
          </p:txBody>
        </p:sp>
        <p:graphicFrame>
          <p:nvGraphicFramePr>
            <p:cNvPr id="38917" name="Object 5">
              <a:extLst>
                <a:ext uri="{FF2B5EF4-FFF2-40B4-BE49-F238E27FC236}">
                  <a16:creationId xmlns:a16="http://schemas.microsoft.com/office/drawing/2014/main" id="{3E27622B-8CC9-4555-9BFE-594B40AC78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5572647"/>
                </p:ext>
              </p:extLst>
            </p:nvPr>
          </p:nvGraphicFramePr>
          <p:xfrm>
            <a:off x="1295400" y="3076446"/>
            <a:ext cx="2668587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573880" imgH="3369240" progId="">
                    <p:embed/>
                  </p:oleObj>
                </mc:Choice>
                <mc:Fallback>
                  <p:oleObj r:id="rId3" imgW="5573880" imgH="336924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3076446"/>
                          <a:ext cx="2668587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3B0BFB-2219-125C-F5BE-0535DDD18CAE}"/>
              </a:ext>
            </a:extLst>
          </p:cNvPr>
          <p:cNvGrpSpPr/>
          <p:nvPr/>
        </p:nvGrpSpPr>
        <p:grpSpPr>
          <a:xfrm>
            <a:off x="4954588" y="3139946"/>
            <a:ext cx="2819400" cy="1920100"/>
            <a:chOff x="4954588" y="3139946"/>
            <a:chExt cx="2819400" cy="1920100"/>
          </a:xfrm>
        </p:grpSpPr>
        <p:sp>
          <p:nvSpPr>
            <p:cNvPr id="38916" name="Text Box 4">
              <a:extLst>
                <a:ext uri="{FF2B5EF4-FFF2-40B4-BE49-F238E27FC236}">
                  <a16:creationId xmlns:a16="http://schemas.microsoft.com/office/drawing/2014/main" id="{2DD0C17F-E20B-484A-B037-05BD44C0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Low degree of impurity</a:t>
              </a:r>
            </a:p>
          </p:txBody>
        </p:sp>
        <p:graphicFrame>
          <p:nvGraphicFramePr>
            <p:cNvPr id="38918" name="Object 6">
              <a:extLst>
                <a:ext uri="{FF2B5EF4-FFF2-40B4-BE49-F238E27FC236}">
                  <a16:creationId xmlns:a16="http://schemas.microsoft.com/office/drawing/2014/main" id="{96BF31E9-FCCB-4483-8132-C2F0A772A2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3839"/>
                </p:ext>
              </p:extLst>
            </p:nvPr>
          </p:nvGraphicFramePr>
          <p:xfrm>
            <a:off x="5009033" y="3139946"/>
            <a:ext cx="2668588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73880" imgH="3369240" progId="">
                    <p:embed/>
                  </p:oleObj>
                </mc:Choice>
                <mc:Fallback>
                  <p:oleObj r:id="rId5" imgW="5573880" imgH="336924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9033" y="3139946"/>
                          <a:ext cx="2668588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892A8B-EDB2-AD19-027F-FF0469017BC2}"/>
              </a:ext>
            </a:extLst>
          </p:cNvPr>
          <p:cNvGrpSpPr/>
          <p:nvPr/>
        </p:nvGrpSpPr>
        <p:grpSpPr>
          <a:xfrm>
            <a:off x="-268287" y="2209800"/>
            <a:ext cx="4579937" cy="3048000"/>
            <a:chOff x="-268287" y="2209800"/>
            <a:chExt cx="4579937" cy="3048000"/>
          </a:xfrm>
        </p:grpSpPr>
        <p:sp>
          <p:nvSpPr>
            <p:cNvPr id="39945" name="Oval 9">
              <a:extLst>
                <a:ext uri="{FF2B5EF4-FFF2-40B4-BE49-F238E27FC236}">
                  <a16:creationId xmlns:a16="http://schemas.microsoft.com/office/drawing/2014/main" id="{4A0680AF-41EA-4762-86E7-75CAA573A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09800"/>
              <a:ext cx="1463675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dirty="0">
                  <a:latin typeface="+mn-lt"/>
                </a:rPr>
                <a:t>Attribute A</a:t>
              </a:r>
            </a:p>
          </p:txBody>
        </p:sp>
        <p:sp>
          <p:nvSpPr>
            <p:cNvPr id="39946" name="Line 10">
              <a:extLst>
                <a:ext uri="{FF2B5EF4-FFF2-40B4-BE49-F238E27FC236}">
                  <a16:creationId xmlns:a16="http://schemas.microsoft.com/office/drawing/2014/main" id="{0ABE3ABF-F516-4C47-9F67-13EC3C2C7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1538" y="2667000"/>
              <a:ext cx="1111250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7" name="Line 11">
              <a:extLst>
                <a:ext uri="{FF2B5EF4-FFF2-40B4-BE49-F238E27FC236}">
                  <a16:creationId xmlns:a16="http://schemas.microsoft.com/office/drawing/2014/main" id="{663E70A9-846A-4F55-BAE9-B1C7144FE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2667000"/>
              <a:ext cx="1184275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8" name="Text Box 12">
              <a:extLst>
                <a:ext uri="{FF2B5EF4-FFF2-40B4-BE49-F238E27FC236}">
                  <a16:creationId xmlns:a16="http://schemas.microsoft.com/office/drawing/2014/main" id="{BE6E870F-D016-4F82-9238-0E9E336FE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852" y="2781282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39949" name="Text Box 13">
              <a:extLst>
                <a:ext uri="{FF2B5EF4-FFF2-40B4-BE49-F238E27FC236}">
                  <a16:creationId xmlns:a16="http://schemas.microsoft.com/office/drawing/2014/main" id="{891D3965-6DF3-47F8-AC9C-4516994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3" y="2782888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</a:t>
              </a:r>
            </a:p>
          </p:txBody>
        </p:sp>
        <p:sp>
          <p:nvSpPr>
            <p:cNvPr id="39950" name="Rectangle 14">
              <a:extLst>
                <a:ext uri="{FF2B5EF4-FFF2-40B4-BE49-F238E27FC236}">
                  <a16:creationId xmlns:a16="http://schemas.microsoft.com/office/drawing/2014/main" id="{0F1E2846-D4FD-4431-A56F-A8096B526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39951" name="Rectangle 15">
              <a:extLst>
                <a:ext uri="{FF2B5EF4-FFF2-40B4-BE49-F238E27FC236}">
                  <a16:creationId xmlns:a16="http://schemas.microsoft.com/office/drawing/2014/main" id="{6AD432CF-6CFD-430A-824B-94E07759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Node N2</a:t>
              </a:r>
            </a:p>
          </p:txBody>
        </p:sp>
        <p:graphicFrame>
          <p:nvGraphicFramePr>
            <p:cNvPr id="39953" name="Object 17">
              <a:extLst>
                <a:ext uri="{FF2B5EF4-FFF2-40B4-BE49-F238E27FC236}">
                  <a16:creationId xmlns:a16="http://schemas.microsoft.com/office/drawing/2014/main" id="{C8E4D126-52C3-4E12-8D20-002C279BFC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337790"/>
                </p:ext>
              </p:extLst>
            </p:nvPr>
          </p:nvGraphicFramePr>
          <p:xfrm>
            <a:off x="-268287" y="3324225"/>
            <a:ext cx="2670176" cy="193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6138720" imgH="3857760" progId="">
                    <p:embed/>
                  </p:oleObj>
                </mc:Choice>
                <mc:Fallback>
                  <p:oleObj r:id="rId3" imgW="6138720" imgH="3857760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8287" y="3324225"/>
                          <a:ext cx="2670176" cy="193357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4" name="Object 18">
              <a:extLst>
                <a:ext uri="{FF2B5EF4-FFF2-40B4-BE49-F238E27FC236}">
                  <a16:creationId xmlns:a16="http://schemas.microsoft.com/office/drawing/2014/main" id="{28450B60-D879-43F9-B758-5E4551A0B6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483512"/>
                </p:ext>
              </p:extLst>
            </p:nvPr>
          </p:nvGraphicFramePr>
          <p:xfrm>
            <a:off x="1905000" y="3317875"/>
            <a:ext cx="2406650" cy="133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09440" imgH="2714760" progId="">
                    <p:embed/>
                  </p:oleObj>
                </mc:Choice>
                <mc:Fallback>
                  <p:oleObj r:id="rId5" imgW="5509440" imgH="2714760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317875"/>
                          <a:ext cx="2406650" cy="133032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572800" imgH="3371040" progId="">
                  <p:embed/>
                </p:oleObj>
              </mc:Choice>
              <mc:Fallback>
                <p:oleObj r:id="rId7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559702" y="16911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C73CCE-F135-20BB-4A5F-ED2E90BFBDD5}"/>
              </a:ext>
            </a:extLst>
          </p:cNvPr>
          <p:cNvGrpSpPr/>
          <p:nvPr/>
        </p:nvGrpSpPr>
        <p:grpSpPr>
          <a:xfrm>
            <a:off x="609600" y="4267200"/>
            <a:ext cx="2970213" cy="858838"/>
            <a:chOff x="609600" y="4267200"/>
            <a:chExt cx="2970213" cy="858838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24400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D5A76-8B92-51BA-D199-738BC229E949}"/>
              </a:ext>
            </a:extLst>
          </p:cNvPr>
          <p:cNvGrpSpPr/>
          <p:nvPr/>
        </p:nvGrpSpPr>
        <p:grpSpPr>
          <a:xfrm>
            <a:off x="4717256" y="2288380"/>
            <a:ext cx="4344988" cy="3505200"/>
            <a:chOff x="4722812" y="2286000"/>
            <a:chExt cx="4344988" cy="3505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A5E851-40C8-BF56-04C0-30F2721625EE}"/>
                </a:ext>
              </a:extLst>
            </p:cNvPr>
            <p:cNvGrpSpPr/>
            <p:nvPr/>
          </p:nvGrpSpPr>
          <p:grpSpPr>
            <a:xfrm>
              <a:off x="4722812" y="2286000"/>
              <a:ext cx="4344988" cy="3113087"/>
              <a:chOff x="4722812" y="2286000"/>
              <a:chExt cx="4344988" cy="3113087"/>
            </a:xfrm>
          </p:grpSpPr>
          <p:sp>
            <p:nvSpPr>
              <p:cNvPr id="39938" name="Oval 2">
                <a:extLst>
                  <a:ext uri="{FF2B5EF4-FFF2-40B4-BE49-F238E27FC236}">
                    <a16:creationId xmlns:a16="http://schemas.microsoft.com/office/drawing/2014/main" id="{A6656479-026F-4256-887C-24E86D26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2286000"/>
                <a:ext cx="1646237" cy="45402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000">
                    <a:latin typeface="+mn-lt"/>
                  </a:rPr>
                  <a:t>Attribute B</a:t>
                </a:r>
              </a:p>
            </p:txBody>
          </p:sp>
          <p:sp>
            <p:nvSpPr>
              <p:cNvPr id="39939" name="Line 3">
                <a:extLst>
                  <a:ext uri="{FF2B5EF4-FFF2-40B4-BE49-F238E27FC236}">
                    <a16:creationId xmlns:a16="http://schemas.microsoft.com/office/drawing/2014/main" id="{810E56C6-A8FD-4B91-A876-3FCBC52AC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0738" y="2743200"/>
                <a:ext cx="1111250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0" name="Line 4">
                <a:extLst>
                  <a:ext uri="{FF2B5EF4-FFF2-40B4-BE49-F238E27FC236}">
                    <a16:creationId xmlns:a16="http://schemas.microsoft.com/office/drawing/2014/main" id="{21AD7FDA-22CA-44E6-AF33-606888EE0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0400" y="2743200"/>
                <a:ext cx="1184275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1" name="Text Box 5">
                <a:extLst>
                  <a:ext uri="{FF2B5EF4-FFF2-40B4-BE49-F238E27FC236}">
                    <a16:creationId xmlns:a16="http://schemas.microsoft.com/office/drawing/2014/main" id="{B3290608-D75E-4D61-857A-2116AA87C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7052" y="2857482"/>
                <a:ext cx="482609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Yes</a:t>
                </a:r>
              </a:p>
            </p:txBody>
          </p:sp>
          <p:sp>
            <p:nvSpPr>
              <p:cNvPr id="39942" name="Text Box 6">
                <a:extLst>
                  <a:ext uri="{FF2B5EF4-FFF2-40B4-BE49-F238E27FC236}">
                    <a16:creationId xmlns:a16="http://schemas.microsoft.com/office/drawing/2014/main" id="{25D82345-6146-4C77-9B2F-A81187ABC7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0063" y="2859088"/>
                <a:ext cx="460375" cy="368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</a:t>
                </a:r>
              </a:p>
            </p:txBody>
          </p:sp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0A9842FA-44E8-4A44-8EB6-86FE451A3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N3</a:t>
                </a: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F598AE70-F11D-45AB-89B1-4C60588B0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3975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N4</a:t>
                </a:r>
              </a:p>
            </p:txBody>
          </p:sp>
          <p:graphicFrame>
            <p:nvGraphicFramePr>
              <p:cNvPr id="39955" name="Object 19">
                <a:extLst>
                  <a:ext uri="{FF2B5EF4-FFF2-40B4-BE49-F238E27FC236}">
                    <a16:creationId xmlns:a16="http://schemas.microsoft.com/office/drawing/2014/main" id="{BC80F10C-8D5A-48CB-9013-57A5A4D84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457338"/>
                  </p:ext>
                </p:extLst>
              </p:nvPr>
            </p:nvGraphicFramePr>
            <p:xfrm>
              <a:off x="4722812" y="3429000"/>
              <a:ext cx="2668588" cy="1970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imgW="5987880" imgH="3933720" progId="">
                      <p:embed/>
                    </p:oleObj>
                  </mc:Choice>
                  <mc:Fallback>
                    <p:oleObj r:id="rId9" imgW="5987880" imgH="3933720" progId="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2812" y="3429000"/>
                            <a:ext cx="2668588" cy="1970087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56" name="Object 20">
                <a:extLst>
                  <a:ext uri="{FF2B5EF4-FFF2-40B4-BE49-F238E27FC236}">
                    <a16:creationId xmlns:a16="http://schemas.microsoft.com/office/drawing/2014/main" id="{CD56545E-1136-436D-A54F-452670EE4F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6557067"/>
                  </p:ext>
                </p:extLst>
              </p:nvPr>
            </p:nvGraphicFramePr>
            <p:xfrm>
              <a:off x="7010400" y="3457575"/>
              <a:ext cx="20574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1" imgW="4831560" imgH="2739960" progId="">
                      <p:embed/>
                    </p:oleObj>
                  </mc:Choice>
                  <mc:Fallback>
                    <p:oleObj r:id="rId11" imgW="4831560" imgH="2739960" progId="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0400" y="3457575"/>
                            <a:ext cx="2057400" cy="1343025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1" name="AutoShape 35">
              <a:extLst>
                <a:ext uri="{FF2B5EF4-FFF2-40B4-BE49-F238E27FC236}">
                  <a16:creationId xmlns:a16="http://schemas.microsoft.com/office/drawing/2014/main" id="{F319D2C0-D50E-4D7E-9281-E893EE6B00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0104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3" name="Text Box 37">
              <a:extLst>
                <a:ext uri="{FF2B5EF4-FFF2-40B4-BE49-F238E27FC236}">
                  <a16:creationId xmlns:a16="http://schemas.microsoft.com/office/drawing/2014/main" id="{D54EF38F-7015-4DBD-9EFF-F32083086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392737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MB</a:t>
              </a:r>
            </a:p>
          </p:txBody>
        </p:sp>
      </p:grp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We look at the improvement called the gain:</a:t>
            </a:r>
            <a:br>
              <a:rPr lang="en-US" altLang="en-US" sz="2000" dirty="0">
                <a:solidFill>
                  <a:schemeClr val="bg1"/>
                </a:solidFill>
                <a:latin typeface="+mn-lt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Gain = M0 – MA vs. M0 – MB   → 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4462-CC36-61B9-B47E-7B505FC6242D}"/>
              </a:ext>
            </a:extLst>
          </p:cNvPr>
          <p:cNvGrpSpPr/>
          <p:nvPr/>
        </p:nvGrpSpPr>
        <p:grpSpPr>
          <a:xfrm>
            <a:off x="762000" y="4740275"/>
            <a:ext cx="4764354" cy="1035050"/>
            <a:chOff x="762000" y="4740275"/>
            <a:chExt cx="4764354" cy="1035050"/>
          </a:xfrm>
        </p:grpSpPr>
        <p:sp>
          <p:nvSpPr>
            <p:cNvPr id="39970" name="AutoShape 34">
              <a:extLst>
                <a:ext uri="{FF2B5EF4-FFF2-40B4-BE49-F238E27FC236}">
                  <a16:creationId xmlns:a16="http://schemas.microsoft.com/office/drawing/2014/main" id="{7D2A0BA4-006F-4762-9E48-6C9176CC126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8288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2" name="Text Box 36">
              <a:extLst>
                <a:ext uri="{FF2B5EF4-FFF2-40B4-BE49-F238E27FC236}">
                  <a16:creationId xmlns:a16="http://schemas.microsoft.com/office/drawing/2014/main" id="{CF5BE0E3-5E52-4334-A927-3066D7994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888" y="5376862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MA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7C9711-9D1B-0E18-D4A1-2BED737A7767}"/>
                </a:ext>
              </a:extLst>
            </p:cNvPr>
            <p:cNvSpPr txBox="1"/>
            <p:nvPr/>
          </p:nvSpPr>
          <p:spPr>
            <a:xfrm>
              <a:off x="3450437" y="4740275"/>
              <a:ext cx="20759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n-lt"/>
                  <a:cs typeface="+mn-cs"/>
                </a:rPr>
                <a:t>Aggregate the purity measure of the child nodes into a single number. 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</p:txBody>
          </p:sp>
        </mc:Choice>
        <mc:Fallback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  <a:blipFill>
                <a:blip r:embed="rId3"/>
                <a:stretch>
                  <a:fillRect l="-232" t="-1996" r="-386" b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6F775C0-D4F5-507A-0CC7-858794DFB7F9}"/>
              </a:ext>
            </a:extLst>
          </p:cNvPr>
          <p:cNvGrpSpPr/>
          <p:nvPr/>
        </p:nvGrpSpPr>
        <p:grpSpPr>
          <a:xfrm>
            <a:off x="628650" y="5256213"/>
            <a:ext cx="7958066" cy="1468437"/>
            <a:chOff x="628650" y="5256213"/>
            <a:chExt cx="7958066" cy="1468437"/>
          </a:xfrm>
        </p:grpSpPr>
        <p:graphicFrame>
          <p:nvGraphicFramePr>
            <p:cNvPr id="41988" name="Object 4">
              <a:extLst>
                <a:ext uri="{FF2B5EF4-FFF2-40B4-BE49-F238E27FC236}">
                  <a16:creationId xmlns:a16="http://schemas.microsoft.com/office/drawing/2014/main" id="{1DE56D02-5C02-49F0-B20C-E006EA300C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963"/>
                </p:ext>
              </p:extLst>
            </p:nvPr>
          </p:nvGraphicFramePr>
          <p:xfrm>
            <a:off x="1416050" y="5300663"/>
            <a:ext cx="2630488" cy="1277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6300000" imgH="3116520" progId="">
                    <p:embed/>
                  </p:oleObj>
                </mc:Choice>
                <mc:Fallback>
                  <p:oleObj r:id="rId13" imgW="6300000" imgH="311652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0" y="5300663"/>
                          <a:ext cx="2630488" cy="12779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5">
              <a:extLst>
                <a:ext uri="{FF2B5EF4-FFF2-40B4-BE49-F238E27FC236}">
                  <a16:creationId xmlns:a16="http://schemas.microsoft.com/office/drawing/2014/main" id="{0F77CC3F-9531-46CD-8E62-B1E79B8E8F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466310"/>
                </p:ext>
              </p:extLst>
            </p:nvPr>
          </p:nvGraphicFramePr>
          <p:xfrm>
            <a:off x="4700588" y="5310188"/>
            <a:ext cx="2022475" cy="141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4854600" imgH="3453120" progId="">
                    <p:embed/>
                  </p:oleObj>
                </mc:Choice>
                <mc:Fallback>
                  <p:oleObj r:id="rId15" imgW="4854600" imgH="345312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0588" y="5310188"/>
                          <a:ext cx="2022475" cy="141446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6">
              <a:extLst>
                <a:ext uri="{FF2B5EF4-FFF2-40B4-BE49-F238E27FC236}">
                  <a16:creationId xmlns:a16="http://schemas.microsoft.com/office/drawing/2014/main" id="{D5778E37-AF11-45F3-910C-DF392ABE43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613527"/>
                </p:ext>
              </p:extLst>
            </p:nvPr>
          </p:nvGraphicFramePr>
          <p:xfrm>
            <a:off x="6361113" y="5281613"/>
            <a:ext cx="1801812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4318560" imgH="2962800" progId="">
                    <p:embed/>
                  </p:oleObj>
                </mc:Choice>
                <mc:Fallback>
                  <p:oleObj r:id="rId17" imgW="4318560" imgH="296280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1113" y="5281613"/>
                          <a:ext cx="1801812" cy="12144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7">
              <a:extLst>
                <a:ext uri="{FF2B5EF4-FFF2-40B4-BE49-F238E27FC236}">
                  <a16:creationId xmlns:a16="http://schemas.microsoft.com/office/drawing/2014/main" id="{0ACC9F5B-8E36-4A49-B5C6-D28FF581BA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9148064"/>
                </p:ext>
              </p:extLst>
            </p:nvPr>
          </p:nvGraphicFramePr>
          <p:xfrm>
            <a:off x="3071813" y="5297488"/>
            <a:ext cx="1785937" cy="1239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4290840" imgH="3037680" progId="">
                    <p:embed/>
                  </p:oleObj>
                </mc:Choice>
                <mc:Fallback>
                  <p:oleObj r:id="rId19" imgW="4290840" imgH="303768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1813" y="5297488"/>
                          <a:ext cx="1785937" cy="1239837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18314E7F-76A5-F7C2-C7C4-C52CD2B9845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8650" y="5256213"/>
              <a:ext cx="7958066" cy="3747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Font typeface="Calibri" panose="020F0502020204030204" pitchFamily="34" charset="0"/>
                <a:buChar char="—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buSzTx/>
              </a:pPr>
              <a:r>
                <a:rPr lang="en-US" altLang="en-US" sz="1600" dirty="0"/>
                <a:t>Examples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dirty="0"/>
                  <a:t> partitions (children), the quality of the split is computed as a weighted:</a:t>
                </a: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  <a:blipFill>
                <a:blip r:embed="rId3"/>
                <a:stretch>
                  <a:fillRect l="-696" t="-13684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/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+mn-lt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+mn-lt"/>
                          </a:rPr>
                          <m:t>𝑛</m:t>
                        </m:r>
                      </m:e>
                      <m:sub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+mn-lt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+mn-lt"/>
                      </a:rPr>
                      <m:t>𝑖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+mn-lt"/>
                      </a:rPr>
                      <m:t>𝑛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+mn-lt"/>
                      </a:rPr>
                      <m:t>𝑝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endParaRPr lang="en-US" alt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Used in the algorithms CART, SLIQ, SPRINT.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blipFill>
                <a:blip r:embed="rId9"/>
                <a:stretch>
                  <a:fillRect l="-626" t="-2030" r="-94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992926-D929-AE50-A6B2-2BFA5069B82B}"/>
              </a:ext>
            </a:extLst>
          </p:cNvPr>
          <p:cNvGrpSpPr/>
          <p:nvPr/>
        </p:nvGrpSpPr>
        <p:grpSpPr>
          <a:xfrm>
            <a:off x="3260448" y="2278236"/>
            <a:ext cx="3124200" cy="1524000"/>
            <a:chOff x="2667000" y="2389188"/>
            <a:chExt cx="3124200" cy="1524000"/>
          </a:xfrm>
        </p:grpSpPr>
        <p:sp>
          <p:nvSpPr>
            <p:cNvPr id="45059" name="Oval 3">
              <a:extLst>
                <a:ext uri="{FF2B5EF4-FFF2-40B4-BE49-F238E27FC236}">
                  <a16:creationId xmlns:a16="http://schemas.microsoft.com/office/drawing/2014/main" id="{539F236B-35AA-4550-8986-BE7F9B73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389188"/>
              <a:ext cx="1009650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>
                  <a:latin typeface="+mn-lt"/>
                </a:rPr>
                <a:t>B?</a:t>
              </a:r>
            </a:p>
          </p:txBody>
        </p:sp>
        <p:sp>
          <p:nvSpPr>
            <p:cNvPr id="45060" name="Line 4">
              <a:extLst>
                <a:ext uri="{FF2B5EF4-FFF2-40B4-BE49-F238E27FC236}">
                  <a16:creationId xmlns:a16="http://schemas.microsoft.com/office/drawing/2014/main" id="{84EFF7C6-05A6-4F81-8B76-D8D92C289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1338" y="2846388"/>
              <a:ext cx="1111250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1" name="Line 5">
              <a:extLst>
                <a:ext uri="{FF2B5EF4-FFF2-40B4-BE49-F238E27FC236}">
                  <a16:creationId xmlns:a16="http://schemas.microsoft.com/office/drawing/2014/main" id="{E46F04A1-ECAD-426A-BC0B-B8DD57E9E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846388"/>
              <a:ext cx="1184275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2" name="Text Box 6">
              <a:extLst>
                <a:ext uri="{FF2B5EF4-FFF2-40B4-BE49-F238E27FC236}">
                  <a16:creationId xmlns:a16="http://schemas.microsoft.com/office/drawing/2014/main" id="{B0B12710-F6E2-40BD-9D6D-E811A9E99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7652" y="2960669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45063" name="Text Box 7">
              <a:extLst>
                <a:ext uri="{FF2B5EF4-FFF2-40B4-BE49-F238E27FC236}">
                  <a16:creationId xmlns:a16="http://schemas.microsoft.com/office/drawing/2014/main" id="{C0F57894-6F79-4008-B589-EAFD81BD2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663" y="2962275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</a:t>
              </a:r>
            </a:p>
          </p:txBody>
        </p:sp>
        <p:sp>
          <p:nvSpPr>
            <p:cNvPr id="45064" name="Rectangle 8">
              <a:extLst>
                <a:ext uri="{FF2B5EF4-FFF2-40B4-BE49-F238E27FC236}">
                  <a16:creationId xmlns:a16="http://schemas.microsoft.com/office/drawing/2014/main" id="{9C8B66A3-A4F0-47C7-8CC8-52F702F14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45065" name="Rectangle 9">
              <a:extLst>
                <a:ext uri="{FF2B5EF4-FFF2-40B4-BE49-F238E27FC236}">
                  <a16:creationId xmlns:a16="http://schemas.microsoft.com/office/drawing/2014/main" id="{EDE0805A-8E45-42A3-A748-4EE253979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575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N2</a:t>
              </a:r>
            </a:p>
          </p:txBody>
        </p:sp>
      </p:grp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123782"/>
              </p:ext>
            </p:extLst>
          </p:nvPr>
        </p:nvGraphicFramePr>
        <p:xfrm>
          <a:off x="865188" y="2271713"/>
          <a:ext cx="5449887" cy="357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497847" imgH="4928255" progId="Word.Document.8">
                  <p:embed/>
                </p:oleObj>
              </mc:Choice>
              <mc:Fallback>
                <p:oleObj name="Document" r:id="rId3" imgW="7497847" imgH="4928255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2271713"/>
                        <a:ext cx="5449887" cy="35798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E1088A9-DADA-99E3-9646-DE7BCF4A12CE}"/>
              </a:ext>
            </a:extLst>
          </p:cNvPr>
          <p:cNvGrpSpPr/>
          <p:nvPr/>
        </p:nvGrpSpPr>
        <p:grpSpPr>
          <a:xfrm>
            <a:off x="749437" y="3914984"/>
            <a:ext cx="8318875" cy="3929063"/>
            <a:chOff x="749437" y="3914984"/>
            <a:chExt cx="8318875" cy="3929063"/>
          </a:xfrm>
        </p:grpSpPr>
        <p:graphicFrame>
          <p:nvGraphicFramePr>
            <p:cNvPr id="45067" name="Object 11">
              <a:extLst>
                <a:ext uri="{FF2B5EF4-FFF2-40B4-BE49-F238E27FC236}">
                  <a16:creationId xmlns:a16="http://schemas.microsoft.com/office/drawing/2014/main" id="{116E42AD-1B5C-442E-B1D6-BA70FC00B7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2426594"/>
                </p:ext>
              </p:extLst>
            </p:nvPr>
          </p:nvGraphicFramePr>
          <p:xfrm>
            <a:off x="3431100" y="3914984"/>
            <a:ext cx="5637212" cy="3929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6111050" imgH="4269232" progId="Word.Document.8">
                    <p:embed/>
                  </p:oleObj>
                </mc:Choice>
                <mc:Fallback>
                  <p:oleObj name="Document" r:id="rId5" imgW="6111050" imgH="4269232" progId="Word.Document.8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100" y="3914984"/>
                          <a:ext cx="5637212" cy="392906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D2E6184B-8BA8-485E-80E0-4E0C6F281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437" y="5471904"/>
              <a:ext cx="4665663" cy="81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Gini(N1) = 1 – (5/8)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(3/8)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0.469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Gini(N2) = 1 – (1/4)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(3/4)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0.375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6C3B-55CE-A253-37E1-96560C35FCA5}"/>
              </a:ext>
            </a:extLst>
          </p:cNvPr>
          <p:cNvGrpSpPr/>
          <p:nvPr/>
        </p:nvGrpSpPr>
        <p:grpSpPr>
          <a:xfrm>
            <a:off x="6551613" y="4070935"/>
            <a:ext cx="2438400" cy="2325652"/>
            <a:chOff x="6551613" y="4070935"/>
            <a:chExt cx="2438400" cy="2325652"/>
          </a:xfrm>
        </p:grpSpPr>
        <p:sp>
          <p:nvSpPr>
            <p:cNvPr id="45069" name="Text Box 13">
              <a:extLst>
                <a:ext uri="{FF2B5EF4-FFF2-40B4-BE49-F238E27FC236}">
                  <a16:creationId xmlns:a16="http://schemas.microsoft.com/office/drawing/2014/main" id="{A79E59CC-BC7B-4505-9690-A2FD76E23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1613" y="4070935"/>
              <a:ext cx="2438400" cy="19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 of the split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8/12 * 0.469 +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4/12 * 0.375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0.438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Gain = 0.5 – 0.438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    = 0.062</a:t>
              </a:r>
            </a:p>
          </p:txBody>
        </p:sp>
        <p:sp>
          <p:nvSpPr>
            <p:cNvPr id="45070" name="Text Box 14">
              <a:extLst>
                <a:ext uri="{FF2B5EF4-FFF2-40B4-BE49-F238E27FC236}">
                  <a16:creationId xmlns:a16="http://schemas.microsoft.com/office/drawing/2014/main" id="{9D7445E8-2FEB-44ED-A00F-742378ACF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1784" y="6001299"/>
              <a:ext cx="1989137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+mn-lt"/>
                </a:rPr>
                <a:t>GINI improves!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764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12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Learning from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8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6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6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(⋅)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  <a:p>
                <a:endParaRPr lang="en-US" altLang="en-US" dirty="0"/>
              </a:p>
              <a:p>
                <a:r>
                  <a:rPr lang="en-US" dirty="0"/>
                  <a:t>Splitting decision: Use weighted averages or gain as for the other indices to make the splitting decision. </a:t>
                </a:r>
              </a:p>
            </p:txBody>
          </p:sp>
        </mc:Choice>
        <mc:Fallback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10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337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</a:rPr>
              <a:t>unused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9291D-012E-5CC5-9C9B-47E62C355FC0}"/>
              </a:ext>
            </a:extLst>
          </p:cNvPr>
          <p:cNvGrpSpPr/>
          <p:nvPr/>
        </p:nvGrpSpPr>
        <p:grpSpPr>
          <a:xfrm>
            <a:off x="533400" y="4191000"/>
            <a:ext cx="8132928" cy="1143000"/>
            <a:chOff x="533400" y="4191000"/>
            <a:chExt cx="8132928" cy="1143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849814-ACA6-5349-9FE9-0336D7C80BB5}"/>
                </a:ext>
              </a:extLst>
            </p:cNvPr>
            <p:cNvSpPr/>
            <p:nvPr/>
          </p:nvSpPr>
          <p:spPr>
            <a:xfrm>
              <a:off x="533400" y="4191000"/>
              <a:ext cx="6781800" cy="1143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64CD7E-9B6A-03A5-724B-81DA4CDA2859}"/>
                </a:ext>
              </a:extLst>
            </p:cNvPr>
            <p:cNvSpPr txBox="1"/>
            <p:nvPr/>
          </p:nvSpPr>
          <p:spPr>
            <a:xfrm>
              <a:off x="7410450" y="4439334"/>
              <a:ext cx="1255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+mn-lt"/>
                </a:rPr>
                <a:t>Standard method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376" t="-785" r="-3797" b="-14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680595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1965277" y="1447800"/>
            <a:ext cx="1680595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How is the data generated?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blipFill>
                <a:blip r:embed="rId4"/>
                <a:stretch>
                  <a:fillRect l="-2000" t="-553" b="-1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729" y="1569443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41" y="1862345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when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when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DFE85-A7AA-ED79-1A18-91AB09ED7B7A}"/>
              </a:ext>
            </a:extLst>
          </p:cNvPr>
          <p:cNvGrpSpPr/>
          <p:nvPr/>
        </p:nvGrpSpPr>
        <p:grpSpPr>
          <a:xfrm>
            <a:off x="4864099" y="4474793"/>
            <a:ext cx="3749675" cy="457200"/>
            <a:chOff x="4864099" y="4474793"/>
            <a:chExt cx="3749675" cy="457200"/>
          </a:xfrm>
        </p:grpSpPr>
        <p:sp>
          <p:nvSpPr>
            <p:cNvPr id="65545" name="Rectangle 9">
              <a:extLst>
                <a:ext uri="{FF2B5EF4-FFF2-40B4-BE49-F238E27FC236}">
                  <a16:creationId xmlns:a16="http://schemas.microsoft.com/office/drawing/2014/main" id="{599BE272-4A1F-486B-A879-F6B0F023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49" y="4474793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 err="1">
                  <a:solidFill>
                    <a:schemeClr val="bg1"/>
                  </a:solidFill>
                  <a:latin typeface="+mn-lt"/>
                </a:rPr>
                <a:t>Resubstitution</a:t>
              </a: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 Error</a:t>
              </a:r>
            </a:p>
          </p:txBody>
        </p:sp>
        <p:sp>
          <p:nvSpPr>
            <p:cNvPr id="65547" name="Line 11">
              <a:extLst>
                <a:ext uri="{FF2B5EF4-FFF2-40B4-BE49-F238E27FC236}">
                  <a16:creationId xmlns:a16="http://schemas.microsoft.com/office/drawing/2014/main" id="{AE18EFC5-F54D-4991-A816-1D38769D4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4099" y="4657355"/>
              <a:ext cx="100965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CEFA83-FA8F-518C-64C6-6199BD46A095}"/>
              </a:ext>
            </a:extLst>
          </p:cNvPr>
          <p:cNvGrpSpPr/>
          <p:nvPr/>
        </p:nvGrpSpPr>
        <p:grpSpPr>
          <a:xfrm>
            <a:off x="4920254" y="2225777"/>
            <a:ext cx="3567112" cy="457200"/>
            <a:chOff x="4920254" y="2225777"/>
            <a:chExt cx="3567112" cy="457200"/>
          </a:xfrm>
        </p:grpSpPr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EEDF6997-3240-482B-BA9A-ADFA35DC5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241" y="2225777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Generalization Error</a:t>
              </a:r>
            </a:p>
          </p:txBody>
        </p:sp>
        <p:sp>
          <p:nvSpPr>
            <p:cNvPr id="65548" name="Line 12">
              <a:extLst>
                <a:ext uri="{FF2B5EF4-FFF2-40B4-BE49-F238E27FC236}">
                  <a16:creationId xmlns:a16="http://schemas.microsoft.com/office/drawing/2014/main" id="{B8352997-3248-4A1D-A9AB-BEEA01527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0254" y="2408340"/>
              <a:ext cx="825500" cy="158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/>
      <p:bldP spid="65540" grpId="0"/>
      <p:bldP spid="65542" grpId="0" animBg="1"/>
      <p:bldP spid="65543" grpId="0"/>
      <p:bldP spid="6554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Underfitting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890" y="6019800"/>
            <a:ext cx="67943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 </a:t>
            </a:r>
            <a:r>
              <a:rPr lang="en-US" altLang="en-US" dirty="0">
                <a:solidFill>
                  <a:srgbClr val="FF0000"/>
                </a:solidFill>
              </a:rPr>
              <a:t>expected for new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uiExpand="1" build="p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4" y="3930270"/>
            <a:ext cx="2634925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consider also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b="1" dirty="0"/>
                  <a:t>Full tree (will overfit)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b="1" dirty="0"/>
                  <a:t>Pre-Pruning / 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 </a:t>
                </a:r>
                <a:r>
                  <a:rPr lang="en-US" altLang="en-US" dirty="0"/>
                  <a:t>measures more than a user-specified threshold (e.g., Gini or information gain).</a:t>
                </a:r>
              </a:p>
            </p:txBody>
          </p:sp>
        </mc:Choice>
        <mc:Fallback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Options:</a:t>
            </a:r>
          </a:p>
          <a:p>
            <a:pPr lvl="1"/>
            <a:r>
              <a:rPr lang="en-US" altLang="en-US" dirty="0"/>
              <a:t>Generalization error: If generalization error improves after pruning a sub-tree, replace the sub-tree by a leaf node with the majority class of the training instances as the predicted label.</a:t>
            </a:r>
          </a:p>
          <a:p>
            <a:pPr lvl="1"/>
            <a:r>
              <a:rPr lang="en-US" altLang="en-US" dirty="0"/>
              <a:t>Penalty for complexity: You can use MDL.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This is equivalent to the pessimistic generalization error</a:t>
                </a:r>
              </a:p>
            </p:txBody>
          </p:sp>
        </mc:Choice>
        <mc:Fallback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3"/>
                <a:stretch>
                  <a:fillRect l="-309" t="-4153" b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38518"/>
              </p:ext>
            </p:extLst>
          </p:nvPr>
        </p:nvGraphicFramePr>
        <p:xfrm>
          <a:off x="2057401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46800" imgH="3477960" progId="">
                  <p:embed/>
                </p:oleObj>
              </mc:Choice>
              <mc:Fallback>
                <p:oleObj r:id="rId4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15752"/>
              </p:ext>
            </p:extLst>
          </p:nvPr>
        </p:nvGraphicFramePr>
        <p:xfrm>
          <a:off x="990600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89520" imgH="2305440" progId="">
                  <p:embed/>
                </p:oleObj>
              </mc:Choice>
              <mc:Fallback>
                <p:oleObj r:id="rId6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91256"/>
              </p:ext>
            </p:extLst>
          </p:nvPr>
        </p:nvGraphicFramePr>
        <p:xfrm>
          <a:off x="5867400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78000" imgH="2305440" progId="">
                  <p:embed/>
                </p:oleObj>
              </mc:Choice>
              <mc:Fallback>
                <p:oleObj r:id="rId8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862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61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  <a:blipFill>
                <a:blip r:embed="rId10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  <a:blipFill>
                <a:blip r:embed="rId11"/>
                <a:stretch>
                  <a:fillRect r="-374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2856661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36977" y="4815314"/>
            <a:ext cx="1371600" cy="935404"/>
          </a:xfrm>
          <a:prstGeom prst="wedgeRoundRectCallout">
            <a:avLst>
              <a:gd name="adj1" fmla="val -172985"/>
              <a:gd name="adj2" fmla="val 334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00275"/>
            <a:ext cx="4572000" cy="18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34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9/30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667250" y="3367445"/>
            <a:ext cx="39433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Training error decreases but	</a:t>
            </a:r>
            <a:br>
              <a:rPr lang="en-US" altLang="en-US" sz="1800" dirty="0"/>
            </a:br>
            <a:r>
              <a:rPr lang="en-US" altLang="en-US" sz="1800" dirty="0"/>
              <a:t>pessimistic error estimate increases! </a:t>
            </a:r>
            <a:r>
              <a:rPr lang="en-US" altLang="en-US" sz="18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74462"/>
            <a:ext cx="8381997" cy="145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decision boundary is parallel to the axes because each test condition represents a threshold on a single attribute.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Not expressive enough for modeling continuous variables directly. Discretization is performed for the splits.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444880"/>
            <a:ext cx="8001000" cy="1022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 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 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 Finding the optimal test condition is computationally expensive!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69722"/>
              </p:ext>
            </p:extLst>
          </p:nvPr>
        </p:nvGraphicFramePr>
        <p:xfrm>
          <a:off x="1376149" y="3481543"/>
          <a:ext cx="5529619" cy="2569049"/>
        </p:xfrm>
        <a:graphic>
          <a:graphicData uri="http://schemas.openxmlformats.org/drawingml/2006/table">
            <a:tbl>
              <a:tblPr firstRow="1" firstCol="1"/>
              <a:tblGrid>
                <a:gridCol w="1382045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383484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525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54487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87458"/>
              </p:ext>
            </p:extLst>
          </p:nvPr>
        </p:nvGraphicFramePr>
        <p:xfrm>
          <a:off x="1461293" y="2519442"/>
          <a:ext cx="5991592" cy="2806748"/>
        </p:xfrm>
        <a:graphic>
          <a:graphicData uri="http://schemas.openxmlformats.org/drawingml/2006/table">
            <a:tbl>
              <a:tblPr/>
              <a:tblGrid>
                <a:gridCol w="1497508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49906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589772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1245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01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843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2000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sz="2000" dirty="0">
                    <a:latin typeface="+mn-lt"/>
                  </a:rPr>
                  <a:t>Type II error:       </a:t>
                </a:r>
                <a14:m>
                  <m:oMath xmlns:m="http://schemas.openxmlformats.org/officeDocument/2006/math">
                    <m:r>
                      <a:rPr lang="en-US" altLang="en-US" sz="20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766" t="-29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77D2042-B5F7-C984-08AB-2FCE5E199273}"/>
              </a:ext>
            </a:extLst>
          </p:cNvPr>
          <p:cNvGrpSpPr/>
          <p:nvPr/>
        </p:nvGrpSpPr>
        <p:grpSpPr>
          <a:xfrm>
            <a:off x="7541963" y="3827023"/>
            <a:ext cx="1062465" cy="461665"/>
            <a:chOff x="7596554" y="4106802"/>
            <a:chExt cx="1062465" cy="46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/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39159D-89A0-8BD9-BF04-7865201057A2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96554" y="4337635"/>
              <a:ext cx="429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8136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</a:p>
          <a:p>
            <a:r>
              <a:rPr lang="en-US" altLang="en-US" dirty="0"/>
              <a:t>How many do we predict correct (in percent)?</a:t>
            </a:r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63308"/>
              </p:ext>
            </p:extLst>
          </p:nvPr>
        </p:nvGraphicFramePr>
        <p:xfrm>
          <a:off x="1523206" y="2666998"/>
          <a:ext cx="6085421" cy="2537170"/>
        </p:xfrm>
        <a:graphic>
          <a:graphicData uri="http://schemas.openxmlformats.org/drawingml/2006/table">
            <a:tbl>
              <a:tblPr/>
              <a:tblGrid>
                <a:gridCol w="1520959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2544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584251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0677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62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685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b="1" dirty="0"/>
                  <a:t>→ </a:t>
                </a:r>
                <a:r>
                  <a:rPr lang="en-US" altLang="en-US" dirty="0"/>
                  <a:t>This is called the </a:t>
                </a:r>
                <a:r>
                  <a:rPr lang="en-US" altLang="en-US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52643"/>
              </p:ext>
            </p:extLst>
          </p:nvPr>
        </p:nvGraphicFramePr>
        <p:xfrm>
          <a:off x="1447800" y="2768600"/>
          <a:ext cx="6078939" cy="2226481"/>
        </p:xfrm>
        <a:graphic>
          <a:graphicData uri="http://schemas.openxmlformats.org/drawingml/2006/table">
            <a:tbl>
              <a:tblPr/>
              <a:tblGrid>
                <a:gridCol w="1519339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0922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526259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5465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536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Yes|Yes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617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t="-37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</a:t>
            </a:r>
            <a:r>
              <a:rPr lang="en-US" altLang="en-US" sz="2000" b="1" dirty="0">
                <a:latin typeface="+mn-lt"/>
              </a:rPr>
              <a:t>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</a:t>
            </a:r>
            <a:r>
              <a:rPr lang="en-US" altLang="en-US" sz="2000" b="1" dirty="0">
                <a:latin typeface="+mn-lt"/>
              </a:rPr>
              <a:t>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7" y="1951037"/>
            <a:ext cx="1963595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</a:t>
            </a:r>
            <a:r>
              <a:rPr lang="en-US" altLang="en-US" sz="2000" b="1" dirty="0">
                <a:latin typeface="+mn-lt"/>
              </a:rPr>
              <a:t>random classifier</a:t>
            </a:r>
            <a:r>
              <a:rPr lang="en-US" altLang="en-US" sz="2000" dirty="0">
                <a:latin typeface="+mn-lt"/>
              </a:rPr>
              <a:t>. The classifier should be better than random!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350602" cy="3016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</m:oMathPara>
                </a14:m>
                <a:br>
                  <a:rPr lang="en-US" sz="20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350602" cy="3016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uiExpand="1" build="p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124B84-9C17-B166-C18C-648B56C75CC4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56A87-0D4D-A4C8-EB1F-57FE9EAF1B38}"/>
              </a:ext>
            </a:extLst>
          </p:cNvPr>
          <p:cNvGrpSpPr/>
          <p:nvPr/>
        </p:nvGrpSpPr>
        <p:grpSpPr>
          <a:xfrm>
            <a:off x="58736" y="762000"/>
            <a:ext cx="4560889" cy="5334000"/>
            <a:chOff x="58736" y="762000"/>
            <a:chExt cx="4560889" cy="5334000"/>
          </a:xfrm>
        </p:grpSpPr>
        <p:pic>
          <p:nvPicPr>
            <p:cNvPr id="100354" name="Picture 2">
              <a:extLst>
                <a:ext uri="{FF2B5EF4-FFF2-40B4-BE49-F238E27FC236}">
                  <a16:creationId xmlns:a16="http://schemas.microsoft.com/office/drawing/2014/main" id="{D7B3DDF6-CA51-48D1-8256-E4DA6A2BC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r="5716"/>
            <a:stretch>
              <a:fillRect/>
            </a:stretch>
          </p:blipFill>
          <p:spPr bwMode="auto">
            <a:xfrm>
              <a:off x="276225" y="1934550"/>
              <a:ext cx="4343400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285" r="571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0366" name="Text Box 14">
              <a:extLst>
                <a:ext uri="{FF2B5EF4-FFF2-40B4-BE49-F238E27FC236}">
                  <a16:creationId xmlns:a16="http://schemas.microsoft.com/office/drawing/2014/main" id="{8BC2DC64-261A-4564-97A9-EFFD76BCE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2447132" y="3267868"/>
              <a:ext cx="5334000" cy="322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500" b="1" dirty="0">
                  <a:latin typeface="Arial" panose="020B0604020202020204" pitchFamily="34" charset="0"/>
                </a:rPr>
                <a:t>Prob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6985-E22A-2076-304B-D0C392A74440}"/>
              </a:ext>
            </a:extLst>
          </p:cNvPr>
          <p:cNvGrpSpPr/>
          <p:nvPr/>
        </p:nvGrpSpPr>
        <p:grpSpPr>
          <a:xfrm>
            <a:off x="312677" y="3557587"/>
            <a:ext cx="5334000" cy="2549210"/>
            <a:chOff x="312677" y="3557587"/>
            <a:chExt cx="5334000" cy="2549210"/>
          </a:xfrm>
        </p:grpSpPr>
        <p:sp>
          <p:nvSpPr>
            <p:cNvPr id="100357" name="Text Box 5">
              <a:extLst>
                <a:ext uri="{FF2B5EF4-FFF2-40B4-BE49-F238E27FC236}">
                  <a16:creationId xmlns:a16="http://schemas.microsoft.com/office/drawing/2014/main" id="{142417DF-1498-4EB7-B1C3-00F9CEB25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77" y="5458285"/>
              <a:ext cx="53340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At threshold t: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TPR=0.5, </a:t>
              </a:r>
              <a:r>
                <a:rPr lang="en-US" altLang="en-US" sz="1800" dirty="0">
                  <a:latin typeface="+mn-lt"/>
                </a:rPr>
                <a:t>FNR=0.5,</a:t>
              </a:r>
              <a:r>
                <a:rPr lang="en-US" altLang="en-US" sz="1800" b="1" dirty="0">
                  <a:latin typeface="+mn-lt"/>
                </a:rPr>
                <a:t> FPR=0.12,</a:t>
              </a:r>
              <a:r>
                <a:rPr lang="en-US" altLang="en-US" sz="1800" dirty="0">
                  <a:latin typeface="+mn-lt"/>
                </a:rPr>
                <a:t> FNR=0.88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D1920D3-8CDE-F237-D3DC-B2B34895F60B}"/>
                </a:ext>
              </a:extLst>
            </p:cNvPr>
            <p:cNvCxnSpPr/>
            <p:nvPr/>
          </p:nvCxnSpPr>
          <p:spPr>
            <a:xfrm flipH="1">
              <a:off x="2497781" y="5300032"/>
              <a:ext cx="2446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361" name="Line 9">
              <a:extLst>
                <a:ext uri="{FF2B5EF4-FFF2-40B4-BE49-F238E27FC236}">
                  <a16:creationId xmlns:a16="http://schemas.microsoft.com/office/drawing/2014/main" id="{2CEFCCA6-6D41-40F9-B8AE-B5D6964D4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6813" y="3557587"/>
              <a:ext cx="1982788" cy="22403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362" name="Line 10">
              <a:extLst>
                <a:ext uri="{FF2B5EF4-FFF2-40B4-BE49-F238E27FC236}">
                  <a16:creationId xmlns:a16="http://schemas.microsoft.com/office/drawing/2014/main" id="{2605D8E4-743B-4B4D-AE06-DEFF6A89D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4676775"/>
              <a:ext cx="5541" cy="10355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E81A67-7A38-6EB5-AC49-95AFB2864E3E}"/>
              </a:ext>
            </a:extLst>
          </p:cNvPr>
          <p:cNvGrpSpPr/>
          <p:nvPr/>
        </p:nvGrpSpPr>
        <p:grpSpPr>
          <a:xfrm>
            <a:off x="4419600" y="764931"/>
            <a:ext cx="1954824" cy="1336919"/>
            <a:chOff x="4419600" y="764931"/>
            <a:chExt cx="1954824" cy="1336919"/>
          </a:xfrm>
        </p:grpSpPr>
        <p:sp>
          <p:nvSpPr>
            <p:cNvPr id="101380" name="Oval 4">
              <a:extLst>
                <a:ext uri="{FF2B5EF4-FFF2-40B4-BE49-F238E27FC236}">
                  <a16:creationId xmlns:a16="http://schemas.microsoft.com/office/drawing/2014/main" id="{6CD9B917-63C5-4B4D-A543-D9A6CD2CD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1736725"/>
              <a:ext cx="290513" cy="3651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3672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D583EDD7-3D8A-2402-F903-D6EDCE157ED2}"/>
                </a:ext>
              </a:extLst>
            </p:cNvPr>
            <p:cNvSpPr/>
            <p:nvPr/>
          </p:nvSpPr>
          <p:spPr>
            <a:xfrm>
              <a:off x="4718906" y="764931"/>
              <a:ext cx="1655518" cy="608258"/>
            </a:xfrm>
            <a:prstGeom prst="wedgeRoundRectCallout">
              <a:avLst>
                <a:gd name="adj1" fmla="val -55536"/>
                <a:gd name="adj2" fmla="val 128536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Ideal Classifier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035672-CC5F-2B7F-16AF-4588C2D71B9E}"/>
              </a:ext>
            </a:extLst>
          </p:cNvPr>
          <p:cNvGrpSpPr/>
          <p:nvPr/>
        </p:nvGrpSpPr>
        <p:grpSpPr>
          <a:xfrm>
            <a:off x="304800" y="1524000"/>
            <a:ext cx="7546730" cy="5027612"/>
            <a:chOff x="304800" y="1524000"/>
            <a:chExt cx="7546730" cy="5027612"/>
          </a:xfrm>
        </p:grpSpPr>
        <p:grpSp>
          <p:nvGrpSpPr>
            <p:cNvPr id="105474" name="Group 2">
              <a:extLst>
                <a:ext uri="{FF2B5EF4-FFF2-40B4-BE49-F238E27FC236}">
                  <a16:creationId xmlns:a16="http://schemas.microsoft.com/office/drawing/2014/main" id="{462D7FBA-DDF1-4B10-8DC7-982E2B5F0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1524000"/>
              <a:ext cx="5713413" cy="4856163"/>
              <a:chOff x="48" y="768"/>
              <a:chExt cx="3599" cy="3059"/>
            </a:xfrm>
          </p:grpSpPr>
          <p:pic>
            <p:nvPicPr>
              <p:cNvPr id="105475" name="Picture 3">
                <a:extLst>
                  <a:ext uri="{FF2B5EF4-FFF2-40B4-BE49-F238E27FC236}">
                    <a16:creationId xmlns:a16="http://schemas.microsoft.com/office/drawing/2014/main" id="{9657567B-A76B-482E-96FE-EF97F9D2A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4" r="5884"/>
              <a:stretch>
                <a:fillRect/>
              </a:stretch>
            </p:blipFill>
            <p:spPr bwMode="auto">
              <a:xfrm>
                <a:off x="48" y="768"/>
                <a:ext cx="3599" cy="3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5884" r="588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05476" name="Line 4">
                <a:extLst>
                  <a:ext uri="{FF2B5EF4-FFF2-40B4-BE49-F238E27FC236}">
                    <a16:creationId xmlns:a16="http://schemas.microsoft.com/office/drawing/2014/main" id="{685B5A6E-4C4B-4EF4-99A0-9A65FC0E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214"/>
                <a:ext cx="3167" cy="0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prstDash val="lg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>
                  <a:latin typeface="+mn-lt"/>
                </a:endParaRPr>
              </a:p>
            </p:txBody>
          </p:sp>
        </p:grpSp>
        <p:sp>
          <p:nvSpPr>
            <p:cNvPr id="105478" name="Text Box 6">
              <a:extLst>
                <a:ext uri="{FF2B5EF4-FFF2-40B4-BE49-F238E27FC236}">
                  <a16:creationId xmlns:a16="http://schemas.microsoft.com/office/drawing/2014/main" id="{FCE60231-3434-43E1-BD16-958841618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888" y="6096000"/>
              <a:ext cx="3175000" cy="455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Training data size (log scale)</a:t>
              </a:r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EFAB5C1-AF71-6DDB-9C20-8D7B6002B02E}"/>
                </a:ext>
              </a:extLst>
            </p:cNvPr>
            <p:cNvSpPr/>
            <p:nvPr/>
          </p:nvSpPr>
          <p:spPr>
            <a:xfrm>
              <a:off x="6254261" y="4486848"/>
              <a:ext cx="1597269" cy="1178646"/>
            </a:xfrm>
            <a:prstGeom prst="wedgeRoundRectCallout">
              <a:avLst>
                <a:gd name="adj1" fmla="val -344660"/>
                <a:gd name="adj2" fmla="val -8925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Variation for different runs</a:t>
              </a:r>
            </a:p>
          </p:txBody>
        </p:sp>
      </p:grp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235" y="2014728"/>
            <a:ext cx="2355377" cy="21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Generalization Error </a:t>
            </a:r>
            <a:br>
              <a:rPr lang="en-US" dirty="0"/>
            </a:br>
            <a:r>
              <a:rPr lang="en-US" dirty="0"/>
              <a:t>Using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/>
          </a:bodyPr>
          <a:lstStyle/>
          <a:p>
            <a:r>
              <a:rPr lang="en-US" dirty="0"/>
              <a:t>To estimate generalization error we need to separate the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EF7-39DF-8D55-6C9A-FC71DB5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 Cross Validation</a:t>
                </a:r>
              </a:p>
            </p:txBody>
          </p:sp>
        </mc:Choice>
        <mc:Fallback xmlns="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  <a:blipFill>
                <a:blip r:embed="rId3"/>
                <a:stretch>
                  <a:fillRect l="-516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6D23FA70-D01A-4498-FFF1-1F0D90BD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0" y="2755378"/>
            <a:ext cx="865761" cy="34509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800" dirty="0">
              <a:latin typeface="Calibri"/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7A90E-696E-5D68-7EC5-6F13E50FFF55}"/>
              </a:ext>
            </a:extLst>
          </p:cNvPr>
          <p:cNvGrpSpPr/>
          <p:nvPr/>
        </p:nvGrpSpPr>
        <p:grpSpPr>
          <a:xfrm>
            <a:off x="948447" y="2956012"/>
            <a:ext cx="643642" cy="586905"/>
            <a:chOff x="928991" y="2081719"/>
            <a:chExt cx="643642" cy="5869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304472-768D-A7A0-D37F-DE7426D8054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08171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CBD849-5DDA-8163-14A1-2EF54D7ECF07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19520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C514BA-7351-6BF3-6416-CBABEA5D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321671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5BB52-B7EE-6BCB-A3D1-2F92F29C434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42867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571D01-C759-1BCC-BD6C-99A06E5AF9B2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54216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7A9512-4E5A-7B07-E92B-1CDA459F9E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668624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0663CA-ADDC-E6A9-0909-2E785A639296}"/>
              </a:ext>
            </a:extLst>
          </p:cNvPr>
          <p:cNvCxnSpPr>
            <a:cxnSpLocks/>
          </p:cNvCxnSpPr>
          <p:nvPr/>
        </p:nvCxnSpPr>
        <p:spPr>
          <a:xfrm>
            <a:off x="1590472" y="2952772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0E274-7B13-F4C9-7C1F-3DF35F43B67F}"/>
              </a:ext>
            </a:extLst>
          </p:cNvPr>
          <p:cNvCxnSpPr>
            <a:cxnSpLocks/>
          </p:cNvCxnSpPr>
          <p:nvPr/>
        </p:nvCxnSpPr>
        <p:spPr>
          <a:xfrm>
            <a:off x="1633437" y="3083182"/>
            <a:ext cx="822796" cy="222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3CC2A5-0C16-4ABF-5BD4-5A83669C2DF1}"/>
              </a:ext>
            </a:extLst>
          </p:cNvPr>
          <p:cNvCxnSpPr>
            <a:cxnSpLocks/>
          </p:cNvCxnSpPr>
          <p:nvPr/>
        </p:nvCxnSpPr>
        <p:spPr>
          <a:xfrm flipV="1">
            <a:off x="1605879" y="2956012"/>
            <a:ext cx="850354" cy="23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25E52-FBB6-C3A3-657C-D5674A042E9B}"/>
              </a:ext>
            </a:extLst>
          </p:cNvPr>
          <p:cNvCxnSpPr>
            <a:cxnSpLocks/>
          </p:cNvCxnSpPr>
          <p:nvPr/>
        </p:nvCxnSpPr>
        <p:spPr>
          <a:xfrm>
            <a:off x="1605879" y="3319186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7E749A-0665-D6A8-1587-71B1B71A8C0A}"/>
              </a:ext>
            </a:extLst>
          </p:cNvPr>
          <p:cNvCxnSpPr>
            <a:cxnSpLocks/>
          </p:cNvCxnSpPr>
          <p:nvPr/>
        </p:nvCxnSpPr>
        <p:spPr>
          <a:xfrm flipV="1">
            <a:off x="1633437" y="3059773"/>
            <a:ext cx="848737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7807F1-B792-0E43-47E6-D3EF754CB448}"/>
              </a:ext>
            </a:extLst>
          </p:cNvPr>
          <p:cNvSpPr txBox="1"/>
          <p:nvPr/>
        </p:nvSpPr>
        <p:spPr>
          <a:xfrm>
            <a:off x="1727479" y="230007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shuffle</a:t>
            </a:r>
          </a:p>
        </p:txBody>
      </p:sp>
      <p:grpSp>
        <p:nvGrpSpPr>
          <p:cNvPr id="1283095" name="Group 1283094">
            <a:extLst>
              <a:ext uri="{FF2B5EF4-FFF2-40B4-BE49-F238E27FC236}">
                <a16:creationId xmlns:a16="http://schemas.microsoft.com/office/drawing/2014/main" id="{BEBECB3D-68D2-9017-6153-E3F64E01F994}"/>
              </a:ext>
            </a:extLst>
          </p:cNvPr>
          <p:cNvGrpSpPr/>
          <p:nvPr/>
        </p:nvGrpSpPr>
        <p:grpSpPr>
          <a:xfrm>
            <a:off x="2552705" y="2755378"/>
            <a:ext cx="873861" cy="3450926"/>
            <a:chOff x="4598353" y="1630334"/>
            <a:chExt cx="873861" cy="3450926"/>
          </a:xfrm>
        </p:grpSpPr>
        <p:sp>
          <p:nvSpPr>
            <p:cNvPr id="1283085" name="Rectangle 1283084">
              <a:extLst>
                <a:ext uri="{FF2B5EF4-FFF2-40B4-BE49-F238E27FC236}">
                  <a16:creationId xmlns:a16="http://schemas.microsoft.com/office/drawing/2014/main" id="{DB15B758-288C-AA01-88DF-1F487B589A9E}"/>
                </a:ext>
              </a:extLst>
            </p:cNvPr>
            <p:cNvSpPr/>
            <p:nvPr/>
          </p:nvSpPr>
          <p:spPr>
            <a:xfrm>
              <a:off x="4598353" y="1630334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83086" name="Rectangle 1283085">
              <a:extLst>
                <a:ext uri="{FF2B5EF4-FFF2-40B4-BE49-F238E27FC236}">
                  <a16:creationId xmlns:a16="http://schemas.microsoft.com/office/drawing/2014/main" id="{458BD0CB-D5FC-B026-067C-327E06687560}"/>
                </a:ext>
              </a:extLst>
            </p:cNvPr>
            <p:cNvSpPr/>
            <p:nvPr/>
          </p:nvSpPr>
          <p:spPr>
            <a:xfrm>
              <a:off x="4598353" y="197896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83087" name="Rectangle 1283086">
              <a:extLst>
                <a:ext uri="{FF2B5EF4-FFF2-40B4-BE49-F238E27FC236}">
                  <a16:creationId xmlns:a16="http://schemas.microsoft.com/office/drawing/2014/main" id="{5BE914CD-CC8E-A7E9-2ABB-5546A3CAC323}"/>
                </a:ext>
              </a:extLst>
            </p:cNvPr>
            <p:cNvSpPr/>
            <p:nvPr/>
          </p:nvSpPr>
          <p:spPr>
            <a:xfrm>
              <a:off x="4598353" y="231358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83088" name="Rectangle 1283087">
              <a:extLst>
                <a:ext uri="{FF2B5EF4-FFF2-40B4-BE49-F238E27FC236}">
                  <a16:creationId xmlns:a16="http://schemas.microsoft.com/office/drawing/2014/main" id="{71211699-A092-ECD3-5F69-C6369A921C41}"/>
                </a:ext>
              </a:extLst>
            </p:cNvPr>
            <p:cNvSpPr/>
            <p:nvPr/>
          </p:nvSpPr>
          <p:spPr>
            <a:xfrm>
              <a:off x="4598353" y="266222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83089" name="Rectangle 1283088">
              <a:extLst>
                <a:ext uri="{FF2B5EF4-FFF2-40B4-BE49-F238E27FC236}">
                  <a16:creationId xmlns:a16="http://schemas.microsoft.com/office/drawing/2014/main" id="{AD8D32CA-E13B-70D1-E472-0EC30B4DAFD6}"/>
                </a:ext>
              </a:extLst>
            </p:cNvPr>
            <p:cNvSpPr/>
            <p:nvPr/>
          </p:nvSpPr>
          <p:spPr>
            <a:xfrm>
              <a:off x="4598353" y="3012478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83090" name="Rectangle 1283089">
              <a:extLst>
                <a:ext uri="{FF2B5EF4-FFF2-40B4-BE49-F238E27FC236}">
                  <a16:creationId xmlns:a16="http://schemas.microsoft.com/office/drawing/2014/main" id="{EAA53B6C-7343-7332-2C0E-69E9B429D41D}"/>
                </a:ext>
              </a:extLst>
            </p:cNvPr>
            <p:cNvSpPr/>
            <p:nvPr/>
          </p:nvSpPr>
          <p:spPr>
            <a:xfrm>
              <a:off x="4598353" y="3361111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83091" name="Rectangle 1283090">
              <a:extLst>
                <a:ext uri="{FF2B5EF4-FFF2-40B4-BE49-F238E27FC236}">
                  <a16:creationId xmlns:a16="http://schemas.microsoft.com/office/drawing/2014/main" id="{09B29A0D-D711-4C1A-E016-9198075D7A59}"/>
                </a:ext>
              </a:extLst>
            </p:cNvPr>
            <p:cNvSpPr/>
            <p:nvPr/>
          </p:nvSpPr>
          <p:spPr>
            <a:xfrm>
              <a:off x="4598353" y="370399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83092" name="Rectangle 1283091">
              <a:extLst>
                <a:ext uri="{FF2B5EF4-FFF2-40B4-BE49-F238E27FC236}">
                  <a16:creationId xmlns:a16="http://schemas.microsoft.com/office/drawing/2014/main" id="{517DFD72-F9C5-575B-E510-26EA04ACD909}"/>
                </a:ext>
              </a:extLst>
            </p:cNvPr>
            <p:cNvSpPr/>
            <p:nvPr/>
          </p:nvSpPr>
          <p:spPr>
            <a:xfrm>
              <a:off x="4598353" y="4046869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83093" name="Rectangle 1283092">
              <a:extLst>
                <a:ext uri="{FF2B5EF4-FFF2-40B4-BE49-F238E27FC236}">
                  <a16:creationId xmlns:a16="http://schemas.microsoft.com/office/drawing/2014/main" id="{5359F172-79FC-7E71-A7C5-3C35D9F4C9DB}"/>
                </a:ext>
              </a:extLst>
            </p:cNvPr>
            <p:cNvSpPr/>
            <p:nvPr/>
          </p:nvSpPr>
          <p:spPr>
            <a:xfrm>
              <a:off x="4598353" y="4380622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83094" name="Rectangle 1283093">
              <a:extLst>
                <a:ext uri="{FF2B5EF4-FFF2-40B4-BE49-F238E27FC236}">
                  <a16:creationId xmlns:a16="http://schemas.microsoft.com/office/drawing/2014/main" id="{6B0D6887-FD9D-801F-456C-F9E175739358}"/>
                </a:ext>
              </a:extLst>
            </p:cNvPr>
            <p:cNvSpPr/>
            <p:nvPr/>
          </p:nvSpPr>
          <p:spPr>
            <a:xfrm>
              <a:off x="4598353" y="473262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sp>
        <p:nvSpPr>
          <p:cNvPr id="1283096" name="Right Brace 1283095">
            <a:extLst>
              <a:ext uri="{FF2B5EF4-FFF2-40B4-BE49-F238E27FC236}">
                <a16:creationId xmlns:a16="http://schemas.microsoft.com/office/drawing/2014/main" id="{E9792D5A-BCBE-C16E-D976-D8D76A5C5292}"/>
              </a:ext>
            </a:extLst>
          </p:cNvPr>
          <p:cNvSpPr/>
          <p:nvPr/>
        </p:nvSpPr>
        <p:spPr>
          <a:xfrm>
            <a:off x="3456412" y="2755378"/>
            <a:ext cx="123368" cy="3083464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097" name="Rectangle 1283096">
            <a:extLst>
              <a:ext uri="{FF2B5EF4-FFF2-40B4-BE49-F238E27FC236}">
                <a16:creationId xmlns:a16="http://schemas.microsoft.com/office/drawing/2014/main" id="{1BFFF83D-761F-A33A-54AC-B41CC1738C19}"/>
              </a:ext>
            </a:extLst>
          </p:cNvPr>
          <p:cNvSpPr/>
          <p:nvPr/>
        </p:nvSpPr>
        <p:spPr>
          <a:xfrm>
            <a:off x="4259055" y="2918734"/>
            <a:ext cx="1167319" cy="80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83099" name="Straight Arrow Connector 1283098">
            <a:extLst>
              <a:ext uri="{FF2B5EF4-FFF2-40B4-BE49-F238E27FC236}">
                <a16:creationId xmlns:a16="http://schemas.microsoft.com/office/drawing/2014/main" id="{EFFBA21C-93E8-A8DB-0472-CC39ECA57D37}"/>
              </a:ext>
            </a:extLst>
          </p:cNvPr>
          <p:cNvCxnSpPr>
            <a:cxnSpLocks/>
            <a:stCxn id="1283096" idx="1"/>
            <a:endCxn id="1283097" idx="1"/>
          </p:cNvCxnSpPr>
          <p:nvPr/>
        </p:nvCxnSpPr>
        <p:spPr>
          <a:xfrm>
            <a:off x="3579780" y="3309846"/>
            <a:ext cx="679275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1" name="TextBox 1283100">
            <a:extLst>
              <a:ext uri="{FF2B5EF4-FFF2-40B4-BE49-F238E27FC236}">
                <a16:creationId xmlns:a16="http://schemas.microsoft.com/office/drawing/2014/main" id="{6C57081D-EF69-A312-BA2D-4E2DB047B6B5}"/>
              </a:ext>
            </a:extLst>
          </p:cNvPr>
          <p:cNvSpPr txBox="1"/>
          <p:nvPr/>
        </p:nvSpPr>
        <p:spPr>
          <a:xfrm>
            <a:off x="3654580" y="291934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</a:t>
            </a:r>
          </a:p>
        </p:txBody>
      </p:sp>
      <p:cxnSp>
        <p:nvCxnSpPr>
          <p:cNvPr id="1283103" name="Straight Connector 1283102">
            <a:extLst>
              <a:ext uri="{FF2B5EF4-FFF2-40B4-BE49-F238E27FC236}">
                <a16:creationId xmlns:a16="http://schemas.microsoft.com/office/drawing/2014/main" id="{7EB74F2A-D727-492D-C217-6107CF8916FC}"/>
              </a:ext>
            </a:extLst>
          </p:cNvPr>
          <p:cNvCxnSpPr>
            <a:cxnSpLocks/>
            <a:stCxn id="1283094" idx="3"/>
          </p:cNvCxnSpPr>
          <p:nvPr/>
        </p:nvCxnSpPr>
        <p:spPr>
          <a:xfrm>
            <a:off x="3426566" y="6031988"/>
            <a:ext cx="1416148" cy="1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105" name="Straight Arrow Connector 1283104">
            <a:extLst>
              <a:ext uri="{FF2B5EF4-FFF2-40B4-BE49-F238E27FC236}">
                <a16:creationId xmlns:a16="http://schemas.microsoft.com/office/drawing/2014/main" id="{D7D77671-2FBB-E32A-F733-76A37D18BD19}"/>
              </a:ext>
            </a:extLst>
          </p:cNvPr>
          <p:cNvCxnSpPr>
            <a:cxnSpLocks/>
            <a:endCxn id="1283097" idx="2"/>
          </p:cNvCxnSpPr>
          <p:nvPr/>
        </p:nvCxnSpPr>
        <p:spPr>
          <a:xfrm flipV="1">
            <a:off x="4842714" y="3719638"/>
            <a:ext cx="1" cy="23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9" name="TextBox 1283108">
            <a:extLst>
              <a:ext uri="{FF2B5EF4-FFF2-40B4-BE49-F238E27FC236}">
                <a16:creationId xmlns:a16="http://schemas.microsoft.com/office/drawing/2014/main" id="{6BACD2A1-731D-166F-6B3A-C7EFECB0DF3B}"/>
              </a:ext>
            </a:extLst>
          </p:cNvPr>
          <p:cNvSpPr txBox="1"/>
          <p:nvPr/>
        </p:nvSpPr>
        <p:spPr>
          <a:xfrm>
            <a:off x="4255395" y="481868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1283111" name="Straight Arrow Connector 1283110">
            <a:extLst>
              <a:ext uri="{FF2B5EF4-FFF2-40B4-BE49-F238E27FC236}">
                <a16:creationId xmlns:a16="http://schemas.microsoft.com/office/drawing/2014/main" id="{D4E86AC2-013E-F7B0-7BB6-8CC590B55B66}"/>
              </a:ext>
            </a:extLst>
          </p:cNvPr>
          <p:cNvCxnSpPr>
            <a:cxnSpLocks/>
            <a:stCxn id="1283097" idx="3"/>
          </p:cNvCxnSpPr>
          <p:nvPr/>
        </p:nvCxnSpPr>
        <p:spPr>
          <a:xfrm flipV="1">
            <a:off x="5426374" y="3314782"/>
            <a:ext cx="346434" cy="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12" name="TextBox 1283111">
            <a:extLst>
              <a:ext uri="{FF2B5EF4-FFF2-40B4-BE49-F238E27FC236}">
                <a16:creationId xmlns:a16="http://schemas.microsoft.com/office/drawing/2014/main" id="{FD59FA3D-078A-3F72-04AA-3F9BF3E7CED4}"/>
              </a:ext>
            </a:extLst>
          </p:cNvPr>
          <p:cNvSpPr txBox="1"/>
          <p:nvPr/>
        </p:nvSpPr>
        <p:spPr>
          <a:xfrm>
            <a:off x="5772808" y="3125913"/>
            <a:ext cx="1572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10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9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8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7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1</a:t>
            </a:r>
          </a:p>
        </p:txBody>
      </p:sp>
      <p:sp>
        <p:nvSpPr>
          <p:cNvPr id="1283113" name="TextBox 1283112">
            <a:extLst>
              <a:ext uri="{FF2B5EF4-FFF2-40B4-BE49-F238E27FC236}">
                <a16:creationId xmlns:a16="http://schemas.microsoft.com/office/drawing/2014/main" id="{378285F1-5968-AF1B-EE01-44689181ABBC}"/>
              </a:ext>
            </a:extLst>
          </p:cNvPr>
          <p:cNvSpPr txBox="1"/>
          <p:nvPr/>
        </p:nvSpPr>
        <p:spPr>
          <a:xfrm>
            <a:off x="948447" y="626158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283114" name="TextBox 1283113">
            <a:extLst>
              <a:ext uri="{FF2B5EF4-FFF2-40B4-BE49-F238E27FC236}">
                <a16:creationId xmlns:a16="http://schemas.microsoft.com/office/drawing/2014/main" id="{5D1B3E8D-8E1A-D0ED-0225-DFB511E8064E}"/>
              </a:ext>
            </a:extLst>
          </p:cNvPr>
          <p:cNvSpPr txBox="1"/>
          <p:nvPr/>
        </p:nvSpPr>
        <p:spPr>
          <a:xfrm>
            <a:off x="2679358" y="626158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Folds</a:t>
            </a:r>
          </a:p>
        </p:txBody>
      </p:sp>
      <p:sp>
        <p:nvSpPr>
          <p:cNvPr id="1283115" name="Right Brace 1283114">
            <a:extLst>
              <a:ext uri="{FF2B5EF4-FFF2-40B4-BE49-F238E27FC236}">
                <a16:creationId xmlns:a16="http://schemas.microsoft.com/office/drawing/2014/main" id="{D6CAC655-F391-1024-FED6-5A7A3B34B7EB}"/>
              </a:ext>
            </a:extLst>
          </p:cNvPr>
          <p:cNvSpPr/>
          <p:nvPr/>
        </p:nvSpPr>
        <p:spPr>
          <a:xfrm>
            <a:off x="7286561" y="3174733"/>
            <a:ext cx="272375" cy="1975896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117" name="TextBox 1283116">
            <a:extLst>
              <a:ext uri="{FF2B5EF4-FFF2-40B4-BE49-F238E27FC236}">
                <a16:creationId xmlns:a16="http://schemas.microsoft.com/office/drawing/2014/main" id="{88AB4763-4185-2CE5-B18D-5AC7625CB274}"/>
              </a:ext>
            </a:extLst>
          </p:cNvPr>
          <p:cNvSpPr txBox="1"/>
          <p:nvPr/>
        </p:nvSpPr>
        <p:spPr>
          <a:xfrm>
            <a:off x="7607581" y="3260386"/>
            <a:ext cx="101004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Average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/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+mn-lt"/>
                  </a:rPr>
                  <a:t>k-fold cross validation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: Use data better to estimate the 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generalization error:</a:t>
                </a: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Split the data randomly into k folds.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folds for training.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Use the average of the error/accuracy as a better estimate.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Some algorithms/tools do that internally.</a:t>
                </a:r>
              </a:p>
            </p:txBody>
          </p:sp>
        </mc:Choice>
        <mc:Fallback xmlns="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266" t="-33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3742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want to overfit the hyperparameters!!!</a:t>
            </a:r>
          </a:p>
          <a:p>
            <a:pPr marL="0" indent="0">
              <a:buNone/>
            </a:pPr>
            <a:r>
              <a:rPr lang="en-US" dirty="0"/>
              <a:t>Use a generalization error estimate twice: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Use with Model Selection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 flipH="1">
            <a:off x="5365659" y="2071895"/>
            <a:ext cx="246211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71" y="4924633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3940921" y="488653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110" y="2124283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279" y="4048333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AE50-4D3E-21A7-2434-BFC2E069AF9E}"/>
              </a:ext>
            </a:extLst>
          </p:cNvPr>
          <p:cNvSpPr txBox="1"/>
          <p:nvPr/>
        </p:nvSpPr>
        <p:spPr>
          <a:xfrm>
            <a:off x="837212" y="3819643"/>
            <a:ext cx="254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data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Split the data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randomly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into 20% testing and 80% training +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D5876-9F29-E76D-E497-6B5DA7732FF6}"/>
              </a:ext>
            </a:extLst>
          </p:cNvPr>
          <p:cNvSpPr txBox="1"/>
          <p:nvPr/>
        </p:nvSpPr>
        <p:spPr>
          <a:xfrm>
            <a:off x="5707119" y="2413337"/>
            <a:ext cx="248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Model Selection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Use training &amp; validation data  with 10-fold cross validation for choosing between models and hyper parameter tuning.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5A315C-4D67-37D5-87BE-822B76E6298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385230" y="3472071"/>
            <a:ext cx="627880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8E136-C09C-8B24-5F68-786B7E5ABE7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385230" y="4419808"/>
            <a:ext cx="555691" cy="8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1851" y="1676400"/>
                <a:ext cx="684349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a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endParaRPr lang="en-US" altLang="en-US" sz="2100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sz="2100" dirty="0"/>
              </a:p>
              <a:p>
                <a:pPr lvl="3"/>
                <a:endParaRPr lang="en-US" altLang="en-US" dirty="0"/>
              </a:p>
              <a:p>
                <a:r>
                  <a:rPr lang="en-US" altLang="en-US" b="1" dirty="0"/>
                  <a:t>Application for Accuracy</a:t>
                </a:r>
                <a:r>
                  <a:rPr lang="en-US" altLang="en-US" dirty="0"/>
                  <a:t>: 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1851" y="1676400"/>
                <a:ext cx="6843499" cy="4351338"/>
              </a:xfrm>
              <a:blipFill>
                <a:blip r:embed="rId4"/>
                <a:stretch>
                  <a:fillRect l="-356" t="-1821" r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18D1789-4769-585D-AFD4-77A692D05A07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  <a:blipFill>
                <a:blip r:embed="rId3"/>
                <a:stretch>
                  <a:fillRect l="-11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Find the critical value for the normal distribution.</a:t>
                </a:r>
                <a:br>
                  <a:rPr lang="en-US" altLang="en-US" dirty="0"/>
                </a:b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Calculate the interval around the accuracy.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smtClean="0"/>
                                    </m:ctrlPr>
                                  </m:sSubPr>
                                  <m:e>
                                    <m:r>
                                      <a:rPr lang="en-US" sz="1800" smtClean="0"/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/>
                                      <m:t>𝛼</m:t>
                                    </m:r>
                                    <m:r>
                                      <a:rPr lang="en-US" sz="1800" smtClean="0"/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2904069"/>
            <a:ext cx="1992573" cy="910699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4673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0.722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0.878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736351" y="5466247"/>
            <a:ext cx="5642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predicts well (i.e., has a low generalization error).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3590</TotalTime>
  <Words>5966</Words>
  <Application>Microsoft Office PowerPoint</Application>
  <PresentationFormat>On-screen Show (4:3)</PresentationFormat>
  <Paragraphs>1160</Paragraphs>
  <Slides>96</Slides>
  <Notes>93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96</vt:i4>
      </vt:variant>
    </vt:vector>
  </HeadingPairs>
  <TitlesOfParts>
    <vt:vector size="110" baseType="lpstr">
      <vt:lpstr>Aptos</vt:lpstr>
      <vt:lpstr>Aptos Display</vt:lpstr>
      <vt:lpstr>Arial</vt:lpstr>
      <vt:lpstr>Calibri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Microsoft Word 97 - 2003 Document</vt:lpstr>
      <vt:lpstr>Introduction to  Data Mining    Chapter 3  Classification –  Basic Concepts </vt:lpstr>
      <vt:lpstr>R Code Examples</vt:lpstr>
      <vt:lpstr>Topics</vt:lpstr>
      <vt:lpstr>Supervised Learning – Learning from Examples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Example: Creating a Decision Tree</vt:lpstr>
      <vt:lpstr>Example: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Comparison among Splitting Criteria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Underfitting due to Insufficient Examples</vt:lpstr>
      <vt:lpstr>Overfitting due to Noise 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Cost-Biased Measures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Estimating the Generalization Error  Using Test Data</vt:lpstr>
      <vt:lpstr>k-fold Cross Validation</vt:lpstr>
      <vt:lpstr>Training and Testing with Hyperparameters</vt:lpstr>
      <vt:lpstr>Typical Data Use with Model Selection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86</cp:revision>
  <dcterms:created xsi:type="dcterms:W3CDTF">2021-01-24T01:49:01Z</dcterms:created>
  <dcterms:modified xsi:type="dcterms:W3CDTF">2025-03-24T19:46:59Z</dcterms:modified>
</cp:coreProperties>
</file>